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Alegreya Sans SC" charset="1" panose="00000500000000000000"/>
      <p:regular r:id="rId48"/>
    </p:embeddedFont>
    <p:embeddedFont>
      <p:font typeface="Fira Sans" charset="1" panose="020B0503050000020004"/>
      <p:regular r:id="rId49"/>
    </p:embeddedFont>
    <p:embeddedFont>
      <p:font typeface="Alegreya Sans SC Bold" charset="1" panose="000008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9.png" Type="http://schemas.openxmlformats.org/officeDocument/2006/relationships/image"/><Relationship Id="rId9" Target="../embeddings/oleObject1.bin" Type="http://schemas.openxmlformats.org/officeDocument/2006/relationships/oleObjec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jpeg" Type="http://schemas.openxmlformats.org/officeDocument/2006/relationships/image"/><Relationship Id="rId11" Target="../media/image23.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0.jpeg" Type="http://schemas.openxmlformats.org/officeDocument/2006/relationships/image"/><Relationship Id="rId9" Target="../media/image2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8.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6.png" Type="http://schemas.openxmlformats.org/officeDocument/2006/relationships/image"/><Relationship Id="rId9" Target="../media/image27.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9.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njZfKw0A.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0.jpeg" Type="http://schemas.openxmlformats.org/officeDocument/2006/relationships/image"/><Relationship Id="rId9" Target="../media/VAGnjZfKw0A.mp4" Type="http://schemas.openxmlformats.org/officeDocument/2006/relationships/video"/></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VAGnpf54yZ0.mp4" Type="http://schemas.microsoft.com/office/2007/relationships/media"/><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1.jpeg" Type="http://schemas.openxmlformats.org/officeDocument/2006/relationships/image"/><Relationship Id="rId9" Target="../media/VAGnpf54yZ0.mp4" Type="http://schemas.openxmlformats.org/officeDocument/2006/relationships/video"/></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VAGnsNJVxic.mp4" Type="http://schemas.openxmlformats.org/officeDocument/2006/relationships/video"/><Relationship Id="rId4" Target="../media/VAGnsNJVxic.mp4" Type="http://schemas.microsoft.com/office/2007/relationships/media"/></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5.jpeg" Type="http://schemas.openxmlformats.org/officeDocument/2006/relationships/image"/><Relationship Id="rId9" Target="../media/image36.jpe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9.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37.jpeg" Type="http://schemas.openxmlformats.org/officeDocument/2006/relationships/image"/><Relationship Id="rId9" Target="../media/image38.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jpe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0.jpeg" Type="http://schemas.openxmlformats.org/officeDocument/2006/relationships/image"/><Relationship Id="rId9" Target="../media/image41.jpe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3.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4.jpeg" Type="http://schemas.openxmlformats.org/officeDocument/2006/relationships/image"/><Relationship Id="rId9" Target="../media/image4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45.jpe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476399" y="2173146"/>
            <a:ext cx="5249238" cy="6896447"/>
          </a:xfrm>
          <a:custGeom>
            <a:avLst/>
            <a:gdLst/>
            <a:ahLst/>
            <a:cxnLst/>
            <a:rect r="r" b="b" t="t" l="l"/>
            <a:pathLst>
              <a:path h="6896447" w="5249238">
                <a:moveTo>
                  <a:pt x="0" y="0"/>
                </a:moveTo>
                <a:lnTo>
                  <a:pt x="5249238" y="0"/>
                </a:lnTo>
                <a:lnTo>
                  <a:pt x="5249238" y="6896447"/>
                </a:lnTo>
                <a:lnTo>
                  <a:pt x="0" y="6896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10800000">
            <a:off x="-286818" y="1217407"/>
            <a:ext cx="5208407" cy="6842803"/>
          </a:xfrm>
          <a:custGeom>
            <a:avLst/>
            <a:gdLst/>
            <a:ahLst/>
            <a:cxnLst/>
            <a:rect r="r" b="b" t="t" l="l"/>
            <a:pathLst>
              <a:path h="6842803" w="5208407">
                <a:moveTo>
                  <a:pt x="0" y="0"/>
                </a:moveTo>
                <a:lnTo>
                  <a:pt x="5208407" y="0"/>
                </a:lnTo>
                <a:lnTo>
                  <a:pt x="5208407" y="6842803"/>
                </a:lnTo>
                <a:lnTo>
                  <a:pt x="0" y="68428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false" rot="0">
            <a:off x="4921589" y="3557484"/>
            <a:ext cx="13366411" cy="3043429"/>
          </a:xfrm>
          <a:custGeom>
            <a:avLst/>
            <a:gdLst/>
            <a:ahLst/>
            <a:cxnLst/>
            <a:rect r="r" b="b" t="t" l="l"/>
            <a:pathLst>
              <a:path h="3043429" w="13366411">
                <a:moveTo>
                  <a:pt x="0" y="0"/>
                </a:moveTo>
                <a:lnTo>
                  <a:pt x="13366411" y="0"/>
                </a:lnTo>
                <a:lnTo>
                  <a:pt x="13366411" y="3043429"/>
                </a:lnTo>
                <a:lnTo>
                  <a:pt x="0" y="3043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6072780" y="2096183"/>
            <a:ext cx="6554923" cy="4114800"/>
          </a:xfrm>
          <a:custGeom>
            <a:avLst/>
            <a:gdLst/>
            <a:ahLst/>
            <a:cxnLst/>
            <a:rect r="r" b="b" t="t" l="l"/>
            <a:pathLst>
              <a:path h="4114800" w="6554923">
                <a:moveTo>
                  <a:pt x="0" y="0"/>
                </a:moveTo>
                <a:lnTo>
                  <a:pt x="6554923" y="0"/>
                </a:lnTo>
                <a:lnTo>
                  <a:pt x="6554923"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13780228" y="-659099"/>
            <a:ext cx="11605199" cy="11605199"/>
          </a:xfrm>
          <a:custGeom>
            <a:avLst/>
            <a:gdLst/>
            <a:ahLst/>
            <a:cxnLst/>
            <a:rect r="r" b="b" t="t" l="l"/>
            <a:pathLst>
              <a:path h="11605199" w="11605199">
                <a:moveTo>
                  <a:pt x="0" y="0"/>
                </a:moveTo>
                <a:lnTo>
                  <a:pt x="11605198" y="0"/>
                </a:lnTo>
                <a:lnTo>
                  <a:pt x="11605198" y="11605198"/>
                </a:lnTo>
                <a:lnTo>
                  <a:pt x="0" y="116051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5970162" y="2961531"/>
            <a:ext cx="10271632" cy="2181969"/>
          </a:xfrm>
          <a:prstGeom prst="rect">
            <a:avLst/>
          </a:prstGeom>
        </p:spPr>
        <p:txBody>
          <a:bodyPr anchor="t" rtlCol="false" tIns="0" lIns="0" bIns="0" rIns="0">
            <a:spAutoFit/>
          </a:bodyPr>
          <a:lstStyle/>
          <a:p>
            <a:pPr algn="l">
              <a:lnSpc>
                <a:spcPts val="14383"/>
              </a:lnSpc>
            </a:pPr>
            <a:r>
              <a:rPr lang="en-US" sz="14241" spc="3816">
                <a:solidFill>
                  <a:srgbClr val="D7FDFF"/>
                </a:solidFill>
                <a:latin typeface="Alegreya Sans SC"/>
                <a:ea typeface="Alegreya Sans SC"/>
                <a:cs typeface="Alegreya Sans SC"/>
                <a:sym typeface="Alegreya Sans SC"/>
              </a:rPr>
              <a:t>Project </a:t>
            </a:r>
          </a:p>
        </p:txBody>
      </p:sp>
      <p:sp>
        <p:nvSpPr>
          <p:cNvPr name="TextBox 8" id="8"/>
          <p:cNvSpPr txBox="true"/>
          <p:nvPr/>
        </p:nvSpPr>
        <p:spPr>
          <a:xfrm rot="0">
            <a:off x="5040922" y="5417788"/>
            <a:ext cx="10483376" cy="793195"/>
          </a:xfrm>
          <a:prstGeom prst="rect">
            <a:avLst/>
          </a:prstGeom>
        </p:spPr>
        <p:txBody>
          <a:bodyPr anchor="t" rtlCol="false" tIns="0" lIns="0" bIns="0" rIns="0">
            <a:spAutoFit/>
          </a:bodyPr>
          <a:lstStyle/>
          <a:p>
            <a:pPr algn="l">
              <a:lnSpc>
                <a:spcPts val="5254"/>
              </a:lnSpc>
            </a:pPr>
            <a:r>
              <a:rPr lang="en-US" sz="5201">
                <a:solidFill>
                  <a:srgbClr val="D7FDFF"/>
                </a:solidFill>
                <a:latin typeface="Alegreya Sans SC"/>
                <a:ea typeface="Alegreya Sans SC"/>
                <a:cs typeface="Alegreya Sans SC"/>
                <a:sym typeface="Alegreya Sans SC"/>
              </a:rPr>
              <a:t>Securing a Small Business Network -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6570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5548065" y="6970644"/>
            <a:ext cx="2300142" cy="3021926"/>
          </a:xfrm>
          <a:custGeom>
            <a:avLst/>
            <a:gdLst/>
            <a:ahLst/>
            <a:cxnLst/>
            <a:rect r="r" b="b" t="t" l="l"/>
            <a:pathLst>
              <a:path h="3021926" w="2300142">
                <a:moveTo>
                  <a:pt x="0" y="3021926"/>
                </a:moveTo>
                <a:lnTo>
                  <a:pt x="2300142" y="3021926"/>
                </a:lnTo>
                <a:lnTo>
                  <a:pt x="2300142" y="0"/>
                </a:lnTo>
                <a:lnTo>
                  <a:pt x="0" y="0"/>
                </a:lnTo>
                <a:lnTo>
                  <a:pt x="0" y="302192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true" flipV="false" rot="0">
            <a:off x="1028700" y="210270"/>
            <a:ext cx="2300142" cy="3021926"/>
          </a:xfrm>
          <a:custGeom>
            <a:avLst/>
            <a:gdLst/>
            <a:ahLst/>
            <a:cxnLst/>
            <a:rect r="r" b="b" t="t" l="l"/>
            <a:pathLst>
              <a:path h="3021926" w="2300142">
                <a:moveTo>
                  <a:pt x="2300142" y="0"/>
                </a:moveTo>
                <a:lnTo>
                  <a:pt x="0" y="0"/>
                </a:lnTo>
                <a:lnTo>
                  <a:pt x="0" y="3021926"/>
                </a:lnTo>
                <a:lnTo>
                  <a:pt x="2300142" y="3021926"/>
                </a:lnTo>
                <a:lnTo>
                  <a:pt x="23001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3480542" y="2114073"/>
            <a:ext cx="4135046" cy="5864350"/>
          </a:xfrm>
          <a:custGeom>
            <a:avLst/>
            <a:gdLst/>
            <a:ahLst/>
            <a:cxnLst/>
            <a:rect r="r" b="b" t="t" l="l"/>
            <a:pathLst>
              <a:path h="5864350" w="4135046">
                <a:moveTo>
                  <a:pt x="0" y="0"/>
                </a:moveTo>
                <a:lnTo>
                  <a:pt x="4135046" y="0"/>
                </a:lnTo>
                <a:lnTo>
                  <a:pt x="4135046" y="5864350"/>
                </a:lnTo>
                <a:lnTo>
                  <a:pt x="0" y="5864350"/>
                </a:lnTo>
                <a:lnTo>
                  <a:pt x="0" y="0"/>
                </a:lnTo>
                <a:close/>
              </a:path>
            </a:pathLst>
          </a:custGeom>
          <a:blipFill>
            <a:blip r:embed="rId8"/>
            <a:stretch>
              <a:fillRect l="-1687" t="-1950" r="-1687" b="0"/>
            </a:stretch>
          </a:blipFill>
        </p:spPr>
      </p:sp>
      <p:sp>
        <p:nvSpPr>
          <p:cNvPr name="TextBox 9" id="9"/>
          <p:cNvSpPr txBox="true"/>
          <p:nvPr/>
        </p:nvSpPr>
        <p:spPr>
          <a:xfrm rot="0">
            <a:off x="3509194" y="-75480"/>
            <a:ext cx="8305800"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VLAN 40 (Marketing)</a:t>
            </a:r>
          </a:p>
        </p:txBody>
      </p:sp>
      <p:sp>
        <p:nvSpPr>
          <p:cNvPr name="TextBox 10" id="10"/>
          <p:cNvSpPr txBox="true"/>
          <p:nvPr/>
        </p:nvSpPr>
        <p:spPr>
          <a:xfrm rot="0">
            <a:off x="-236522" y="4038924"/>
            <a:ext cx="12619352" cy="5953645"/>
          </a:xfrm>
          <a:prstGeom prst="rect">
            <a:avLst/>
          </a:prstGeom>
        </p:spPr>
        <p:txBody>
          <a:bodyPr anchor="t" rtlCol="false" tIns="0" lIns="0" bIns="0" rIns="0">
            <a:spAutoFit/>
          </a:bodyPr>
          <a:lstStyle/>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VLAN 40 supports the Marketing team and is assigned the subnet 192.168.4.0/24. </a:t>
            </a:r>
          </a:p>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This VLAN includes the necessary PCs and printers for Marketing activities.</a:t>
            </a:r>
          </a:p>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To ensure secure communication and data integrity, VLAN isolation and ACL restrictions are applied. </a:t>
            </a:r>
          </a:p>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This prevents unnecessary traffic from reaching sensitive areas of the network while maintaining high availability for marketing operations</a:t>
            </a:r>
          </a:p>
          <a:p>
            <a:pPr algn="ctr">
              <a:lnSpc>
                <a:spcPts val="4696"/>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6570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643744" y="2717330"/>
            <a:ext cx="5241482" cy="6127391"/>
          </a:xfrm>
          <a:custGeom>
            <a:avLst/>
            <a:gdLst/>
            <a:ahLst/>
            <a:cxnLst/>
            <a:rect r="r" b="b" t="t" l="l"/>
            <a:pathLst>
              <a:path h="6127391" w="5241482">
                <a:moveTo>
                  <a:pt x="0" y="0"/>
                </a:moveTo>
                <a:lnTo>
                  <a:pt x="5241483" y="0"/>
                </a:lnTo>
                <a:lnTo>
                  <a:pt x="5241483" y="6127391"/>
                </a:lnTo>
                <a:lnTo>
                  <a:pt x="0" y="6127391"/>
                </a:lnTo>
                <a:lnTo>
                  <a:pt x="0" y="0"/>
                </a:lnTo>
                <a:close/>
              </a:path>
            </a:pathLst>
          </a:custGeom>
          <a:blipFill>
            <a:blip r:embed="rId8"/>
            <a:stretch>
              <a:fillRect l="0" t="-9457" r="0" b="-9457"/>
            </a:stretch>
          </a:blipFill>
        </p:spPr>
      </p:sp>
      <p:sp>
        <p:nvSpPr>
          <p:cNvPr name="TextBox 8" id="8"/>
          <p:cNvSpPr txBox="true"/>
          <p:nvPr/>
        </p:nvSpPr>
        <p:spPr>
          <a:xfrm rot="0">
            <a:off x="4112068" y="-3154"/>
            <a:ext cx="7905750"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vlan  5 0 (managers)</a:t>
            </a:r>
          </a:p>
        </p:txBody>
      </p:sp>
      <p:sp>
        <p:nvSpPr>
          <p:cNvPr name="TextBox 9" id="9"/>
          <p:cNvSpPr txBox="true"/>
          <p:nvPr/>
        </p:nvSpPr>
        <p:spPr>
          <a:xfrm rot="0">
            <a:off x="891246" y="3126783"/>
            <a:ext cx="10015226" cy="5184660"/>
          </a:xfrm>
          <a:prstGeom prst="rect">
            <a:avLst/>
          </a:prstGeom>
        </p:spPr>
        <p:txBody>
          <a:bodyPr anchor="t" rtlCol="false" tIns="0" lIns="0" bIns="0" rIns="0">
            <a:spAutoFit/>
          </a:bodyPr>
          <a:lstStyle/>
          <a:p>
            <a:pPr algn="l" marL="702649" indent="-351325" lvl="1">
              <a:lnSpc>
                <a:spcPts val="4556"/>
              </a:lnSpc>
              <a:buFont typeface="Arial"/>
              <a:buChar char="•"/>
            </a:pPr>
            <a:r>
              <a:rPr lang="en-US" b="true" sz="3254">
                <a:solidFill>
                  <a:srgbClr val="FFFFFF"/>
                </a:solidFill>
                <a:latin typeface="Alegreya Sans SC Bold"/>
                <a:ea typeface="Alegreya Sans SC Bold"/>
                <a:cs typeface="Alegreya Sans SC Bold"/>
                <a:sym typeface="Alegreya Sans SC Bold"/>
              </a:rPr>
              <a:t>VLAN 50 supports the Managers and is assigned the subnet 192.168.5.0/24. </a:t>
            </a:r>
          </a:p>
          <a:p>
            <a:pPr algn="l" marL="702649" indent="-351325" lvl="1">
              <a:lnSpc>
                <a:spcPts val="4556"/>
              </a:lnSpc>
              <a:buFont typeface="Arial"/>
              <a:buChar char="•"/>
            </a:pPr>
            <a:r>
              <a:rPr lang="en-US" b="true" sz="3254">
                <a:solidFill>
                  <a:srgbClr val="FFFFFF"/>
                </a:solidFill>
                <a:latin typeface="Alegreya Sans SC Bold"/>
                <a:ea typeface="Alegreya Sans SC Bold"/>
                <a:cs typeface="Alegreya Sans SC Bold"/>
                <a:sym typeface="Alegreya Sans SC Bold"/>
              </a:rPr>
              <a:t>This VLAN includes the necessary PCs and printers for managerial activities. </a:t>
            </a:r>
          </a:p>
          <a:p>
            <a:pPr algn="ctr" marL="702649" indent="-351325" lvl="1">
              <a:lnSpc>
                <a:spcPts val="4556"/>
              </a:lnSpc>
              <a:buFont typeface="Arial"/>
              <a:buChar char="•"/>
            </a:pPr>
            <a:r>
              <a:rPr lang="en-US" b="true" sz="3254">
                <a:solidFill>
                  <a:srgbClr val="FFFFFF"/>
                </a:solidFill>
                <a:latin typeface="Alegreya Sans SC Bold"/>
                <a:ea typeface="Alegreya Sans SC Bold"/>
                <a:cs typeface="Alegreya Sans SC Bold"/>
                <a:sym typeface="Alegreya Sans SC Bold"/>
              </a:rPr>
              <a:t>To ensure secure communication and data integrity, VLAN isolation and ACL restrictions are applied.</a:t>
            </a:r>
          </a:p>
          <a:p>
            <a:pPr algn="l" marL="702649" indent="-351325" lvl="1">
              <a:lnSpc>
                <a:spcPts val="4556"/>
              </a:lnSpc>
              <a:buFont typeface="Arial"/>
              <a:buChar char="•"/>
            </a:pPr>
            <a:r>
              <a:rPr lang="en-US" b="true" sz="3254">
                <a:solidFill>
                  <a:srgbClr val="FFFFFF"/>
                </a:solidFill>
                <a:latin typeface="Alegreya Sans SC Bold"/>
                <a:ea typeface="Alegreya Sans SC Bold"/>
                <a:cs typeface="Alegreya Sans SC Bold"/>
                <a:sym typeface="Alegreya Sans SC Bold"/>
              </a:rPr>
              <a:t> This prevents unnecessary traffic from reaching sensitive areas of the network while maintaining high availability for managerial operations.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1311662" y="-1774744"/>
            <a:ext cx="3772662" cy="4956521"/>
          </a:xfrm>
          <a:custGeom>
            <a:avLst/>
            <a:gdLst/>
            <a:ahLst/>
            <a:cxnLst/>
            <a:rect r="r" b="b" t="t" l="l"/>
            <a:pathLst>
              <a:path h="4956521" w="3772662">
                <a:moveTo>
                  <a:pt x="3772662" y="0"/>
                </a:moveTo>
                <a:lnTo>
                  <a:pt x="0" y="0"/>
                </a:lnTo>
                <a:lnTo>
                  <a:pt x="0" y="4956521"/>
                </a:lnTo>
                <a:lnTo>
                  <a:pt x="3772662" y="4956521"/>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177146" y="-1073550"/>
            <a:ext cx="2567706" cy="3373451"/>
          </a:xfrm>
          <a:custGeom>
            <a:avLst/>
            <a:gdLst/>
            <a:ahLst/>
            <a:cxnLst/>
            <a:rect r="r" b="b" t="t" l="l"/>
            <a:pathLst>
              <a:path h="3373451" w="2567706">
                <a:moveTo>
                  <a:pt x="0" y="3373451"/>
                </a:moveTo>
                <a:lnTo>
                  <a:pt x="2567707" y="3373451"/>
                </a:lnTo>
                <a:lnTo>
                  <a:pt x="2567707" y="0"/>
                </a:lnTo>
                <a:lnTo>
                  <a:pt x="0" y="0"/>
                </a:lnTo>
                <a:lnTo>
                  <a:pt x="0" y="337345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973623"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202819" y="806034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999806" y="2553794"/>
            <a:ext cx="8288194" cy="5606344"/>
          </a:xfrm>
          <a:custGeom>
            <a:avLst/>
            <a:gdLst/>
            <a:ahLst/>
            <a:cxnLst/>
            <a:rect r="r" b="b" t="t" l="l"/>
            <a:pathLst>
              <a:path h="5606344" w="8288194">
                <a:moveTo>
                  <a:pt x="0" y="0"/>
                </a:moveTo>
                <a:lnTo>
                  <a:pt x="8288194" y="0"/>
                </a:lnTo>
                <a:lnTo>
                  <a:pt x="8288194" y="5606343"/>
                </a:lnTo>
                <a:lnTo>
                  <a:pt x="0" y="5606343"/>
                </a:lnTo>
                <a:lnTo>
                  <a:pt x="0" y="0"/>
                </a:lnTo>
                <a:close/>
              </a:path>
            </a:pathLst>
          </a:custGeom>
          <a:blipFill>
            <a:blip r:embed="rId8"/>
            <a:stretch>
              <a:fillRect l="0" t="0" r="0" b="0"/>
            </a:stretch>
          </a:blipFill>
        </p:spPr>
      </p:sp>
      <p:sp>
        <p:nvSpPr>
          <p:cNvPr name="TextBox 8" id="8"/>
          <p:cNvSpPr txBox="true"/>
          <p:nvPr/>
        </p:nvSpPr>
        <p:spPr>
          <a:xfrm rot="0">
            <a:off x="4377669" y="570227"/>
            <a:ext cx="10410825" cy="764547"/>
          </a:xfrm>
          <a:prstGeom prst="rect">
            <a:avLst/>
          </a:prstGeom>
        </p:spPr>
        <p:txBody>
          <a:bodyPr anchor="t" rtlCol="false" tIns="0" lIns="0" bIns="0" rIns="0">
            <a:spAutoFit/>
          </a:bodyPr>
          <a:lstStyle/>
          <a:p>
            <a:pPr algn="ctr">
              <a:lnSpc>
                <a:spcPts val="5634"/>
              </a:lnSpc>
              <a:spcBef>
                <a:spcPct val="0"/>
              </a:spcBef>
            </a:pPr>
            <a:r>
              <a:rPr lang="en-US" b="true" sz="4024">
                <a:solidFill>
                  <a:srgbClr val="E9F1F1"/>
                </a:solidFill>
                <a:latin typeface="Alegreya Sans SC Bold"/>
                <a:ea typeface="Alegreya Sans SC Bold"/>
                <a:cs typeface="Alegreya Sans SC Bold"/>
                <a:sym typeface="Alegreya Sans SC Bold"/>
              </a:rPr>
              <a:t>Guest Wireless Access – VLAN 60 Configuration</a:t>
            </a:r>
          </a:p>
        </p:txBody>
      </p:sp>
      <p:sp>
        <p:nvSpPr>
          <p:cNvPr name="TextBox 9" id="9"/>
          <p:cNvSpPr txBox="true"/>
          <p:nvPr/>
        </p:nvSpPr>
        <p:spPr>
          <a:xfrm rot="0">
            <a:off x="799987" y="3362752"/>
            <a:ext cx="9459028" cy="4408417"/>
          </a:xfrm>
          <a:prstGeom prst="rect">
            <a:avLst/>
          </a:prstGeom>
        </p:spPr>
        <p:txBody>
          <a:bodyPr anchor="t" rtlCol="false" tIns="0" lIns="0" bIns="0" rIns="0">
            <a:spAutoFit/>
          </a:bodyPr>
          <a:lstStyle/>
          <a:p>
            <a:pPr algn="l" marL="561137" indent="-280568" lvl="1">
              <a:lnSpc>
                <a:spcPts val="3638"/>
              </a:lnSpc>
              <a:buFont typeface="Arial"/>
              <a:buChar char="•"/>
            </a:pPr>
            <a:r>
              <a:rPr lang="en-US" b="true" sz="2599">
                <a:solidFill>
                  <a:srgbClr val="E9F1F1"/>
                </a:solidFill>
                <a:latin typeface="Alegreya Sans SC Bold"/>
                <a:ea typeface="Alegreya Sans SC Bold"/>
                <a:cs typeface="Alegreya Sans SC Bold"/>
                <a:sym typeface="Alegreya Sans SC Bold"/>
              </a:rPr>
              <a:t>VLAN 60 is specifically created f</a:t>
            </a:r>
            <a:r>
              <a:rPr lang="en-US" b="true" sz="2599">
                <a:solidFill>
                  <a:srgbClr val="E9F1F1"/>
                </a:solidFill>
                <a:latin typeface="Alegreya Sans SC Bold"/>
                <a:ea typeface="Alegreya Sans SC Bold"/>
                <a:cs typeface="Alegreya Sans SC Bold"/>
                <a:sym typeface="Alegreya Sans SC Bold"/>
              </a:rPr>
              <a:t>or Guest users.</a:t>
            </a:r>
          </a:p>
          <a:p>
            <a:pPr algn="l" marL="561137" indent="-280568" lvl="1">
              <a:lnSpc>
                <a:spcPts val="3638"/>
              </a:lnSpc>
              <a:buFont typeface="Arial"/>
              <a:buChar char="•"/>
            </a:pPr>
            <a:r>
              <a:rPr lang="en-US" b="true" sz="2599">
                <a:solidFill>
                  <a:srgbClr val="E9F1F1"/>
                </a:solidFill>
                <a:latin typeface="Alegreya Sans SC Bold"/>
                <a:ea typeface="Alegreya Sans SC Bold"/>
                <a:cs typeface="Alegreya Sans SC Bold"/>
                <a:sym typeface="Alegreya Sans SC Bold"/>
              </a:rPr>
              <a:t> It allows guests to connect through wireless access only. No wired connections are permitted for this VLAN.</a:t>
            </a:r>
          </a:p>
          <a:p>
            <a:pPr algn="l" marL="561137" indent="-280568" lvl="1">
              <a:lnSpc>
                <a:spcPts val="3638"/>
              </a:lnSpc>
              <a:buFont typeface="Arial"/>
              <a:buChar char="•"/>
            </a:pPr>
            <a:r>
              <a:rPr lang="en-US" b="true" sz="2599">
                <a:solidFill>
                  <a:srgbClr val="E9F1F1"/>
                </a:solidFill>
                <a:latin typeface="Alegreya Sans SC Bold"/>
                <a:ea typeface="Alegreya Sans SC Bold"/>
                <a:cs typeface="Alegreya Sans SC Bold"/>
                <a:sym typeface="Alegreya Sans SC Bold"/>
              </a:rPr>
              <a:t> The main purpose of VLAN 60 is to provide internet access to guests while keeping them isolated from the internal network.</a:t>
            </a:r>
          </a:p>
          <a:p>
            <a:pPr algn="l" marL="561137" indent="-280568" lvl="1">
              <a:lnSpc>
                <a:spcPts val="3638"/>
              </a:lnSpc>
              <a:buFont typeface="Arial"/>
              <a:buChar char="•"/>
            </a:pPr>
            <a:r>
              <a:rPr lang="en-US" b="true" sz="2599">
                <a:solidFill>
                  <a:srgbClr val="E9F1F1"/>
                </a:solidFill>
                <a:latin typeface="Alegreya Sans SC Bold"/>
                <a:ea typeface="Alegreya Sans SC Bold"/>
                <a:cs typeface="Alegreya Sans SC Bold"/>
                <a:sym typeface="Alegreya Sans SC Bold"/>
              </a:rPr>
              <a:t> To ensure this, Access Control Lists (ACLs) are applied to block access to internal VLANs and resources.</a:t>
            </a:r>
          </a:p>
          <a:p>
            <a:pPr algn="l" marL="438605" indent="-219302" lvl="1">
              <a:lnSpc>
                <a:spcPts val="2844"/>
              </a:lnSpc>
              <a:buFont typeface="Arial"/>
              <a:buChar char="•"/>
            </a:pPr>
            <a:r>
              <a:rPr lang="en-US" b="true" sz="2031">
                <a:solidFill>
                  <a:srgbClr val="E9F1F1"/>
                </a:solidFill>
                <a:latin typeface="Alegreya Sans SC Bold"/>
                <a:ea typeface="Alegreya Sans SC Bold"/>
                <a:cs typeface="Alegreya Sans SC Bold"/>
                <a:sym typeface="Alegreya Sans SC Bold"/>
              </a:rPr>
              <a:t> This setup not only enhances network security but also helps in managing bandwidth and reducing potential threats.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6570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aphicFrame>
        <p:nvGraphicFramePr>
          <p:cNvPr name="Object 7" id="7"/>
          <p:cNvGraphicFramePr/>
          <p:nvPr/>
        </p:nvGraphicFramePr>
        <p:xfrm>
          <a:off x="1913528" y="2986041"/>
          <a:ext cx="5029200" cy="2933700"/>
        </p:xfrm>
        <a:graphic>
          <a:graphicData uri="http://schemas.openxmlformats.org/presentationml/2006/ole">
            <p:oleObj imgW="6032500" imgH="3937000" r:id="rId9" progId="Excel.Sheet.12" name="Worksheet">
              <p:embed/>
              <p:pic>
                <p:nvPicPr>
                  <p:cNvPr name="" id="0"/>
                  <p:cNvPicPr/>
                  <p:nvPr/>
                </p:nvPicPr>
                <p:blipFill>
                  <a:blip r:embed="rId8"/>
                  <a:stretch>
                    <a:fillRect/>
                  </a:stretch>
                </p:blipFill>
                <p:spPr>
                  <a:xfrm>
                    <a:off x="1270000" y="1270000"/>
                    <a:ext cx="1270000" cy="1270000"/>
                  </a:xfrm>
                  <a:prstGeom prst="rect"/>
                </p:spPr>
              </p:pic>
            </p:oleObj>
          </a:graphicData>
        </a:graphic>
      </p:graphicFrame>
      <p:sp>
        <p:nvSpPr>
          <p:cNvPr name="TextBox 8" id="8"/>
          <p:cNvSpPr txBox="true"/>
          <p:nvPr/>
        </p:nvSpPr>
        <p:spPr>
          <a:xfrm rot="0">
            <a:off x="5651810" y="1133453"/>
            <a:ext cx="6572250"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the subnet mask</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973623"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202819" y="806034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850672" y="1874473"/>
            <a:ext cx="10546640" cy="5073985"/>
          </a:xfrm>
          <a:custGeom>
            <a:avLst/>
            <a:gdLst/>
            <a:ahLst/>
            <a:cxnLst/>
            <a:rect r="r" b="b" t="t" l="l"/>
            <a:pathLst>
              <a:path h="5073985" w="10546640">
                <a:moveTo>
                  <a:pt x="0" y="0"/>
                </a:moveTo>
                <a:lnTo>
                  <a:pt x="10546640" y="0"/>
                </a:lnTo>
                <a:lnTo>
                  <a:pt x="10546640" y="5073985"/>
                </a:lnTo>
                <a:lnTo>
                  <a:pt x="0" y="5073985"/>
                </a:lnTo>
                <a:lnTo>
                  <a:pt x="0" y="0"/>
                </a:lnTo>
                <a:close/>
              </a:path>
            </a:pathLst>
          </a:custGeom>
          <a:blipFill>
            <a:blip r:embed="rId8"/>
            <a:stretch>
              <a:fillRect l="0" t="0" r="0" b="0"/>
            </a:stretch>
          </a:blipFill>
        </p:spPr>
      </p:sp>
      <p:sp>
        <p:nvSpPr>
          <p:cNvPr name="Freeform 8" id="8"/>
          <p:cNvSpPr/>
          <p:nvPr/>
        </p:nvSpPr>
        <p:spPr>
          <a:xfrm flipH="false" flipV="false" rot="0">
            <a:off x="8941181" y="1887171"/>
            <a:ext cx="11301259" cy="3574023"/>
          </a:xfrm>
          <a:custGeom>
            <a:avLst/>
            <a:gdLst/>
            <a:ahLst/>
            <a:cxnLst/>
            <a:rect r="r" b="b" t="t" l="l"/>
            <a:pathLst>
              <a:path h="3574023" w="11301259">
                <a:moveTo>
                  <a:pt x="0" y="0"/>
                </a:moveTo>
                <a:lnTo>
                  <a:pt x="11301259" y="0"/>
                </a:lnTo>
                <a:lnTo>
                  <a:pt x="11301259" y="3574023"/>
                </a:lnTo>
                <a:lnTo>
                  <a:pt x="0" y="3574023"/>
                </a:lnTo>
                <a:lnTo>
                  <a:pt x="0" y="0"/>
                </a:lnTo>
                <a:close/>
              </a:path>
            </a:pathLst>
          </a:custGeom>
          <a:blipFill>
            <a:blip r:embed="rId9"/>
            <a:stretch>
              <a:fillRect l="0" t="0" r="0" b="0"/>
            </a:stretch>
          </a:blipFill>
        </p:spPr>
      </p:sp>
      <p:sp>
        <p:nvSpPr>
          <p:cNvPr name="Freeform 9" id="9"/>
          <p:cNvSpPr/>
          <p:nvPr/>
        </p:nvSpPr>
        <p:spPr>
          <a:xfrm flipH="false" flipV="false" rot="0">
            <a:off x="554920" y="4592334"/>
            <a:ext cx="6569072" cy="5499688"/>
          </a:xfrm>
          <a:custGeom>
            <a:avLst/>
            <a:gdLst/>
            <a:ahLst/>
            <a:cxnLst/>
            <a:rect r="r" b="b" t="t" l="l"/>
            <a:pathLst>
              <a:path h="5499688" w="6569072">
                <a:moveTo>
                  <a:pt x="0" y="0"/>
                </a:moveTo>
                <a:lnTo>
                  <a:pt x="6569072" y="0"/>
                </a:lnTo>
                <a:lnTo>
                  <a:pt x="6569072" y="5499688"/>
                </a:lnTo>
                <a:lnTo>
                  <a:pt x="0" y="5499688"/>
                </a:lnTo>
                <a:lnTo>
                  <a:pt x="0" y="0"/>
                </a:lnTo>
                <a:close/>
              </a:path>
            </a:pathLst>
          </a:custGeom>
          <a:blipFill>
            <a:blip r:embed="rId10"/>
            <a:stretch>
              <a:fillRect l="0" t="0" r="0" b="0"/>
            </a:stretch>
          </a:blipFill>
        </p:spPr>
      </p:sp>
      <p:sp>
        <p:nvSpPr>
          <p:cNvPr name="Freeform 10" id="10"/>
          <p:cNvSpPr/>
          <p:nvPr/>
        </p:nvSpPr>
        <p:spPr>
          <a:xfrm flipH="false" flipV="false" rot="0">
            <a:off x="7471791" y="5225236"/>
            <a:ext cx="9333812" cy="5512310"/>
          </a:xfrm>
          <a:custGeom>
            <a:avLst/>
            <a:gdLst/>
            <a:ahLst/>
            <a:cxnLst/>
            <a:rect r="r" b="b" t="t" l="l"/>
            <a:pathLst>
              <a:path h="5512310" w="9333812">
                <a:moveTo>
                  <a:pt x="0" y="0"/>
                </a:moveTo>
                <a:lnTo>
                  <a:pt x="9333812" y="0"/>
                </a:lnTo>
                <a:lnTo>
                  <a:pt x="9333812" y="5512311"/>
                </a:lnTo>
                <a:lnTo>
                  <a:pt x="0" y="5512311"/>
                </a:lnTo>
                <a:lnTo>
                  <a:pt x="0" y="0"/>
                </a:lnTo>
                <a:close/>
              </a:path>
            </a:pathLst>
          </a:custGeom>
          <a:blipFill>
            <a:blip r:embed="rId11"/>
            <a:stretch>
              <a:fillRect l="0" t="0" r="-1010" b="-1010"/>
            </a:stretch>
          </a:blipFill>
        </p:spPr>
      </p:sp>
      <p:sp>
        <p:nvSpPr>
          <p:cNvPr name="TextBox 11" id="11"/>
          <p:cNvSpPr txBox="true"/>
          <p:nvPr/>
        </p:nvSpPr>
        <p:spPr>
          <a:xfrm rot="0">
            <a:off x="4780842" y="618642"/>
            <a:ext cx="4686300"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password consel</a:t>
            </a:r>
          </a:p>
        </p:txBody>
      </p:sp>
      <p:sp>
        <p:nvSpPr>
          <p:cNvPr name="TextBox 12" id="12"/>
          <p:cNvSpPr txBox="true"/>
          <p:nvPr/>
        </p:nvSpPr>
        <p:spPr>
          <a:xfrm rot="0">
            <a:off x="10457742" y="618642"/>
            <a:ext cx="2505075"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&amp; vlan 10</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6483783"/>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3976486" y="1109129"/>
            <a:ext cx="11277600"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Why VLANs Were Important</a:t>
            </a:r>
          </a:p>
        </p:txBody>
      </p:sp>
      <p:sp>
        <p:nvSpPr>
          <p:cNvPr name="TextBox 8" id="8"/>
          <p:cNvSpPr txBox="true"/>
          <p:nvPr/>
        </p:nvSpPr>
        <p:spPr>
          <a:xfrm rot="0">
            <a:off x="-392568" y="3648639"/>
            <a:ext cx="11928676" cy="579640"/>
          </a:xfrm>
          <a:prstGeom prst="rect">
            <a:avLst/>
          </a:prstGeom>
        </p:spPr>
        <p:txBody>
          <a:bodyPr anchor="t" rtlCol="false" tIns="0" lIns="0" bIns="0" rIns="0">
            <a:spAutoFit/>
          </a:bodyPr>
          <a:lstStyle/>
          <a:p>
            <a:pPr algn="ctr">
              <a:lnSpc>
                <a:spcPts val="4276"/>
              </a:lnSpc>
              <a:spcBef>
                <a:spcPct val="0"/>
              </a:spcBef>
            </a:pPr>
            <a:r>
              <a:rPr lang="en-US" b="true" sz="3054">
                <a:solidFill>
                  <a:srgbClr val="FFFFFF"/>
                </a:solidFill>
                <a:latin typeface="Alegreya Sans SC Bold"/>
                <a:ea typeface="Alegreya Sans SC Bold"/>
                <a:cs typeface="Alegreya Sans SC Bold"/>
                <a:sym typeface="Alegreya Sans SC Bold"/>
              </a:rPr>
              <a:t> are essential for organizing and securing a network</a:t>
            </a:r>
          </a:p>
        </p:txBody>
      </p:sp>
      <p:sp>
        <p:nvSpPr>
          <p:cNvPr name="TextBox 9" id="9"/>
          <p:cNvSpPr txBox="true"/>
          <p:nvPr/>
        </p:nvSpPr>
        <p:spPr>
          <a:xfrm rot="0">
            <a:off x="1000707" y="4069945"/>
            <a:ext cx="17229158" cy="664731"/>
          </a:xfrm>
          <a:prstGeom prst="rect">
            <a:avLst/>
          </a:prstGeom>
        </p:spPr>
        <p:txBody>
          <a:bodyPr anchor="t" rtlCol="false" tIns="0" lIns="0" bIns="0" rIns="0">
            <a:spAutoFit/>
          </a:bodyPr>
          <a:lstStyle/>
          <a:p>
            <a:pPr algn="l">
              <a:lnSpc>
                <a:spcPts val="4836"/>
              </a:lnSpc>
              <a:spcBef>
                <a:spcPct val="0"/>
              </a:spcBef>
            </a:pPr>
            <a:r>
              <a:rPr lang="en-US" b="true" sz="3454">
                <a:solidFill>
                  <a:srgbClr val="FFFFFF"/>
                </a:solidFill>
                <a:latin typeface="Alegreya Sans SC Bold"/>
                <a:ea typeface="Alegreya Sans SC Bold"/>
                <a:cs typeface="Alegreya Sans SC Bold"/>
                <a:sym typeface="Alegreya Sans SC Bold"/>
              </a:rPr>
              <a:t>Instead of having one big network where every device can communicatewith every other</a:t>
            </a:r>
          </a:p>
        </p:txBody>
      </p:sp>
      <p:sp>
        <p:nvSpPr>
          <p:cNvPr name="TextBox 10" id="10"/>
          <p:cNvSpPr txBox="true"/>
          <p:nvPr/>
        </p:nvSpPr>
        <p:spPr>
          <a:xfrm rot="0">
            <a:off x="760794" y="4871828"/>
            <a:ext cx="16021050" cy="638695"/>
          </a:xfrm>
          <a:prstGeom prst="rect">
            <a:avLst/>
          </a:prstGeom>
        </p:spPr>
        <p:txBody>
          <a:bodyPr anchor="t" rtlCol="false" tIns="0" lIns="0" bIns="0" rIns="0">
            <a:spAutoFit/>
          </a:bodyPr>
          <a:lstStyle/>
          <a:p>
            <a:pPr algn="ctr">
              <a:lnSpc>
                <a:spcPts val="4696"/>
              </a:lnSpc>
              <a:spcBef>
                <a:spcPct val="0"/>
              </a:spcBef>
            </a:pPr>
            <a:r>
              <a:rPr lang="en-US" b="true" sz="3354">
                <a:solidFill>
                  <a:srgbClr val="FFFFFF"/>
                </a:solidFill>
                <a:latin typeface="Alegreya Sans SC Bold"/>
                <a:ea typeface="Alegreya Sans SC Bold"/>
                <a:cs typeface="Alegreya Sans SC Bold"/>
                <a:sym typeface="Alegreya Sans SC Bold"/>
              </a:rPr>
              <a:t>Security: Devices in one VLAN can't access devices in another VLAN without permission</a:t>
            </a:r>
          </a:p>
        </p:txBody>
      </p:sp>
      <p:sp>
        <p:nvSpPr>
          <p:cNvPr name="TextBox 11" id="11"/>
          <p:cNvSpPr txBox="true"/>
          <p:nvPr/>
        </p:nvSpPr>
        <p:spPr>
          <a:xfrm rot="0">
            <a:off x="464434" y="5777223"/>
            <a:ext cx="15801854" cy="1345451"/>
          </a:xfrm>
          <a:prstGeom prst="rect">
            <a:avLst/>
          </a:prstGeom>
        </p:spPr>
        <p:txBody>
          <a:bodyPr anchor="t" rtlCol="false" tIns="0" lIns="0" bIns="0" rIns="0">
            <a:spAutoFit/>
          </a:bodyPr>
          <a:lstStyle/>
          <a:p>
            <a:pPr algn="ctr">
              <a:lnSpc>
                <a:spcPts val="5116"/>
              </a:lnSpc>
              <a:spcBef>
                <a:spcPct val="0"/>
              </a:spcBef>
            </a:pPr>
            <a:r>
              <a:rPr lang="en-US" b="true" sz="3654">
                <a:solidFill>
                  <a:srgbClr val="FFFFFF"/>
                </a:solidFill>
                <a:latin typeface="Alegreya Sans SC Bold"/>
                <a:ea typeface="Alegreya Sans SC Bold"/>
                <a:cs typeface="Alegreya Sans SC Bold"/>
                <a:sym typeface="Alegreya Sans SC Bold"/>
              </a:rPr>
              <a:t>Performance: VLANs reduce unnecessary broadcast traffic, which improves overall network speed and reliability.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6570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010025" y="710200"/>
            <a:ext cx="10267950"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 Netw</a:t>
            </a:r>
            <a:r>
              <a:rPr lang="en-US" b="true" sz="7354">
                <a:solidFill>
                  <a:srgbClr val="FFFFFF"/>
                </a:solidFill>
                <a:latin typeface="Alegreya Sans SC Bold"/>
                <a:ea typeface="Alegreya Sans SC Bold"/>
                <a:cs typeface="Alegreya Sans SC Bold"/>
                <a:sym typeface="Alegreya Sans SC Bold"/>
              </a:rPr>
              <a:t>ork Devices &amp; Roles</a:t>
            </a:r>
          </a:p>
        </p:txBody>
      </p:sp>
      <p:sp>
        <p:nvSpPr>
          <p:cNvPr name="TextBox 8" id="8"/>
          <p:cNvSpPr txBox="true"/>
          <p:nvPr/>
        </p:nvSpPr>
        <p:spPr>
          <a:xfrm rot="0">
            <a:off x="0" y="3000389"/>
            <a:ext cx="17796462" cy="5285123"/>
          </a:xfrm>
          <a:prstGeom prst="rect">
            <a:avLst/>
          </a:prstGeom>
        </p:spPr>
        <p:txBody>
          <a:bodyPr anchor="t" rtlCol="false" tIns="0" lIns="0" bIns="0" rIns="0">
            <a:spAutoFit/>
          </a:bodyPr>
          <a:lstStyle/>
          <a:p>
            <a:pPr algn="ctr" marL="677353" indent="-338677" lvl="1">
              <a:lnSpc>
                <a:spcPts val="4392"/>
              </a:lnSpc>
              <a:spcBef>
                <a:spcPct val="0"/>
              </a:spcBef>
              <a:buFont typeface="Arial"/>
              <a:buChar char="•"/>
            </a:pPr>
            <a:r>
              <a:rPr lang="en-US" b="true" sz="3137">
                <a:solidFill>
                  <a:srgbClr val="FFFFFF"/>
                </a:solidFill>
                <a:latin typeface="Alegreya Sans SC Bold"/>
                <a:ea typeface="Alegreya Sans SC Bold"/>
                <a:cs typeface="Alegreya Sans SC Bold"/>
                <a:sym typeface="Alegreya Sans SC Bold"/>
              </a:rPr>
              <a:t>Router: “We used two r</a:t>
            </a:r>
            <a:r>
              <a:rPr lang="en-US" b="true" sz="3137">
                <a:solidFill>
                  <a:srgbClr val="FFFFFF"/>
                </a:solidFill>
                <a:latin typeface="Alegreya Sans SC Bold"/>
                <a:ea typeface="Alegreya Sans SC Bold"/>
                <a:cs typeface="Alegreya Sans SC Bold"/>
                <a:sym typeface="Alegreya Sans SC Bold"/>
              </a:rPr>
              <a:t>outers   one for internet access and one potentially for redundancy or connecting to a branch network.”</a:t>
            </a:r>
          </a:p>
          <a:p>
            <a:pPr algn="ctr" marL="753785" indent="-376893" lvl="1">
              <a:lnSpc>
                <a:spcPts val="4887"/>
              </a:lnSpc>
              <a:spcBef>
                <a:spcPct val="0"/>
              </a:spcBef>
              <a:buFont typeface="Arial"/>
              <a:buChar char="•"/>
            </a:pPr>
            <a:r>
              <a:rPr lang="en-US" b="true" sz="3491">
                <a:solidFill>
                  <a:srgbClr val="FFFFFF"/>
                </a:solidFill>
                <a:latin typeface="Alegreya Sans SC Bold"/>
                <a:ea typeface="Alegreya Sans SC Bold"/>
                <a:cs typeface="Alegreya Sans SC Bold"/>
                <a:sym typeface="Alegreya Sans SC Bold"/>
              </a:rPr>
              <a:t>Multilayer Switches: “These handled inter-VLAN routing and connected all five access switches.”</a:t>
            </a:r>
          </a:p>
          <a:p>
            <a:pPr algn="ctr" marL="710606" indent="-355303" lvl="1">
              <a:lnSpc>
                <a:spcPts val="4607"/>
              </a:lnSpc>
              <a:spcBef>
                <a:spcPct val="0"/>
              </a:spcBef>
              <a:buFont typeface="Arial"/>
              <a:buChar char="•"/>
            </a:pPr>
            <a:r>
              <a:rPr lang="en-US" b="true" sz="3291">
                <a:solidFill>
                  <a:srgbClr val="FFFFFF"/>
                </a:solidFill>
                <a:latin typeface="Alegreya Sans SC Bold"/>
                <a:ea typeface="Alegreya Sans SC Bold"/>
                <a:cs typeface="Alegreya Sans SC Bold"/>
                <a:sym typeface="Alegreya Sans SC Bold"/>
              </a:rPr>
              <a:t>Firewall: “We placed the firewall between the routers and internal network to inspect and filter traffic — especially between the DMZ and LAN.”</a:t>
            </a:r>
          </a:p>
          <a:p>
            <a:pPr algn="ctr">
              <a:lnSpc>
                <a:spcPts val="7687"/>
              </a:lnSpc>
              <a:spcBef>
                <a:spcPct val="0"/>
              </a:spcBef>
            </a:pPr>
          </a:p>
          <a:p>
            <a:pPr algn="ctr">
              <a:lnSpc>
                <a:spcPts val="6245"/>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6570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2415431" y="3618676"/>
            <a:ext cx="12068175"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Sec</a:t>
            </a:r>
            <a:r>
              <a:rPr lang="en-US" b="true" sz="7354">
                <a:solidFill>
                  <a:srgbClr val="FFFFFF"/>
                </a:solidFill>
                <a:latin typeface="Alegreya Sans SC Bold"/>
                <a:ea typeface="Alegreya Sans SC Bold"/>
                <a:cs typeface="Alegreya Sans SC Bold"/>
                <a:sym typeface="Alegreya Sans SC Bold"/>
              </a:rPr>
              <a:t>urity Policies Implemented</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819602" y="617386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785535" y="2114073"/>
            <a:ext cx="6538053" cy="6538053"/>
          </a:xfrm>
          <a:custGeom>
            <a:avLst/>
            <a:gdLst/>
            <a:ahLst/>
            <a:cxnLst/>
            <a:rect r="r" b="b" t="t" l="l"/>
            <a:pathLst>
              <a:path h="6538053" w="6538053">
                <a:moveTo>
                  <a:pt x="0" y="0"/>
                </a:moveTo>
                <a:lnTo>
                  <a:pt x="6538053" y="0"/>
                </a:lnTo>
                <a:lnTo>
                  <a:pt x="6538053"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477456" y="8349715"/>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1028700" y="2852150"/>
            <a:ext cx="16677233" cy="5799976"/>
          </a:xfrm>
          <a:prstGeom prst="rect">
            <a:avLst/>
          </a:prstGeom>
        </p:spPr>
        <p:txBody>
          <a:bodyPr anchor="t" rtlCol="false" tIns="0" lIns="0" bIns="0" rIns="0">
            <a:spAutoFit/>
          </a:bodyPr>
          <a:lstStyle/>
          <a:p>
            <a:pPr algn="l" marL="875365" indent="-437682" lvl="1">
              <a:lnSpc>
                <a:spcPts val="5676"/>
              </a:lnSpc>
              <a:buFont typeface="Arial"/>
              <a:buChar char="•"/>
            </a:pPr>
            <a:r>
              <a:rPr lang="en-US" b="true" sz="4054">
                <a:solidFill>
                  <a:srgbClr val="FFFFFF"/>
                </a:solidFill>
                <a:latin typeface="Alegreya Sans SC Bold"/>
                <a:ea typeface="Alegreya Sans SC Bold"/>
                <a:cs typeface="Alegreya Sans SC Bold"/>
                <a:sym typeface="Alegreya Sans SC Bold"/>
              </a:rPr>
              <a:t>Firewall Rules:</a:t>
            </a:r>
          </a:p>
          <a:p>
            <a:pPr algn="l" marL="875365" indent="-437682" lvl="1">
              <a:lnSpc>
                <a:spcPts val="5676"/>
              </a:lnSpc>
              <a:buFont typeface="Arial"/>
              <a:buChar char="•"/>
            </a:pPr>
            <a:r>
              <a:rPr lang="en-US" b="true" sz="4054">
                <a:solidFill>
                  <a:srgbClr val="FFFFFF"/>
                </a:solidFill>
                <a:latin typeface="Alegreya Sans SC Bold"/>
                <a:ea typeface="Alegreya Sans SC Bold"/>
                <a:cs typeface="Alegreya Sans SC Bold"/>
                <a:sym typeface="Alegreya Sans SC Bold"/>
              </a:rPr>
              <a:t> Filtered traffic between internal, DMZ, and external networks.</a:t>
            </a:r>
          </a:p>
          <a:p>
            <a:pPr algn="l" marL="875365" indent="-437682" lvl="1">
              <a:lnSpc>
                <a:spcPts val="5676"/>
              </a:lnSpc>
              <a:buFont typeface="Arial"/>
              <a:buChar char="•"/>
            </a:pPr>
            <a:r>
              <a:rPr lang="en-US" b="true" sz="4054">
                <a:solidFill>
                  <a:srgbClr val="FFFFFF"/>
                </a:solidFill>
                <a:latin typeface="Alegreya Sans SC Bold"/>
                <a:ea typeface="Alegreya Sans SC Bold"/>
                <a:cs typeface="Alegreya Sans SC Bold"/>
                <a:sym typeface="Alegreya Sans SC Bold"/>
              </a:rPr>
              <a:t>Access Control Lists (ACLs):</a:t>
            </a:r>
          </a:p>
          <a:p>
            <a:pPr algn="l" marL="875365" indent="-437682" lvl="1">
              <a:lnSpc>
                <a:spcPts val="5676"/>
              </a:lnSpc>
              <a:buFont typeface="Arial"/>
              <a:buChar char="•"/>
            </a:pPr>
            <a:r>
              <a:rPr lang="en-US" b="true" sz="4054">
                <a:solidFill>
                  <a:srgbClr val="FFFFFF"/>
                </a:solidFill>
                <a:latin typeface="Alegreya Sans SC Bold"/>
                <a:ea typeface="Alegreya Sans SC Bold"/>
                <a:cs typeface="Alegreya Sans SC Bold"/>
                <a:sym typeface="Alegreya Sans SC Bold"/>
              </a:rPr>
              <a:t> Restrict access by IP, port, and protocol.</a:t>
            </a:r>
          </a:p>
          <a:p>
            <a:pPr algn="l" marL="875365" indent="-437682" lvl="1">
              <a:lnSpc>
                <a:spcPts val="5676"/>
              </a:lnSpc>
              <a:buFont typeface="Arial"/>
              <a:buChar char="•"/>
            </a:pPr>
            <a:r>
              <a:rPr lang="en-US" b="true" sz="4054">
                <a:solidFill>
                  <a:srgbClr val="FFFFFF"/>
                </a:solidFill>
                <a:latin typeface="Alegreya Sans SC Bold"/>
                <a:ea typeface="Alegreya Sans SC Bold"/>
                <a:cs typeface="Alegreya Sans SC Bold"/>
                <a:sym typeface="Alegreya Sans SC Bold"/>
              </a:rPr>
              <a:t>Intrusion Prevention Systems (IPS):</a:t>
            </a:r>
          </a:p>
          <a:p>
            <a:pPr algn="l" marL="875365" indent="-437682" lvl="1">
              <a:lnSpc>
                <a:spcPts val="5676"/>
              </a:lnSpc>
              <a:buFont typeface="Arial"/>
              <a:buChar char="•"/>
            </a:pPr>
            <a:r>
              <a:rPr lang="en-US" b="true" sz="4054">
                <a:solidFill>
                  <a:srgbClr val="FFFFFF"/>
                </a:solidFill>
                <a:latin typeface="Alegreya Sans SC Bold"/>
                <a:ea typeface="Alegreya Sans SC Bold"/>
                <a:cs typeface="Alegreya Sans SC Bold"/>
                <a:sym typeface="Alegreya Sans SC Bold"/>
              </a:rPr>
              <a:t> Detect and block suspicious or malicious activities.</a:t>
            </a:r>
          </a:p>
          <a:p>
            <a:pPr algn="l" marL="875365" indent="-437682" lvl="1">
              <a:lnSpc>
                <a:spcPts val="5676"/>
              </a:lnSpc>
              <a:buFont typeface="Arial"/>
              <a:buChar char="•"/>
            </a:pPr>
            <a:r>
              <a:rPr lang="en-US" b="true" sz="4054">
                <a:solidFill>
                  <a:srgbClr val="FFFFFF"/>
                </a:solidFill>
                <a:latin typeface="Alegreya Sans SC Bold"/>
                <a:ea typeface="Alegreya Sans SC Bold"/>
                <a:cs typeface="Alegreya Sans SC Bold"/>
                <a:sym typeface="Alegreya Sans SC Bold"/>
              </a:rPr>
              <a:t>WE MAKE SEGMENTATION TO OUR NETWORK USE VLAN FOr departments:</a:t>
            </a:r>
          </a:p>
          <a:p>
            <a:pPr algn="ctr">
              <a:lnSpc>
                <a:spcPts val="5956"/>
              </a:lnSpc>
              <a:spcBef>
                <a:spcPct val="0"/>
              </a:spcBef>
            </a:pPr>
            <a:r>
              <a:rPr lang="en-US" b="true" sz="4254">
                <a:solidFill>
                  <a:srgbClr val="FFFFFF"/>
                </a:solidFill>
                <a:latin typeface="Alegreya Sans SC Bold"/>
                <a:ea typeface="Alegreya Sans SC Bold"/>
                <a:cs typeface="Alegreya Sans SC Bold"/>
                <a:sym typeface="Alegreya Sans SC Bold"/>
              </a:rPr>
              <a:t>and isolate the dmz</a:t>
            </a:r>
          </a:p>
        </p:txBody>
      </p:sp>
      <p:sp>
        <p:nvSpPr>
          <p:cNvPr name="TextBox 8" id="8"/>
          <p:cNvSpPr txBox="true"/>
          <p:nvPr/>
        </p:nvSpPr>
        <p:spPr>
          <a:xfrm rot="0">
            <a:off x="1282154" y="742950"/>
            <a:ext cx="15277058"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Security Policies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1060188" y="-2024250"/>
            <a:ext cx="3772662" cy="4956521"/>
          </a:xfrm>
          <a:custGeom>
            <a:avLst/>
            <a:gdLst/>
            <a:ahLst/>
            <a:cxnLst/>
            <a:rect r="r" b="b" t="t" l="l"/>
            <a:pathLst>
              <a:path h="4956521" w="3772662">
                <a:moveTo>
                  <a:pt x="3772662" y="0"/>
                </a:moveTo>
                <a:lnTo>
                  <a:pt x="0" y="0"/>
                </a:lnTo>
                <a:lnTo>
                  <a:pt x="0" y="4956521"/>
                </a:lnTo>
                <a:lnTo>
                  <a:pt x="3772662" y="4956521"/>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816092" y="-1848715"/>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473091" y="7713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9144000" y="1390655"/>
            <a:ext cx="8944678" cy="5791679"/>
          </a:xfrm>
          <a:custGeom>
            <a:avLst/>
            <a:gdLst/>
            <a:ahLst/>
            <a:cxnLst/>
            <a:rect r="r" b="b" t="t" l="l"/>
            <a:pathLst>
              <a:path h="5791679" w="8944678">
                <a:moveTo>
                  <a:pt x="0" y="0"/>
                </a:moveTo>
                <a:lnTo>
                  <a:pt x="8944678" y="0"/>
                </a:lnTo>
                <a:lnTo>
                  <a:pt x="8944678" y="5791680"/>
                </a:lnTo>
                <a:lnTo>
                  <a:pt x="0" y="5791680"/>
                </a:lnTo>
                <a:lnTo>
                  <a:pt x="0" y="0"/>
                </a:lnTo>
                <a:close/>
              </a:path>
            </a:pathLst>
          </a:custGeom>
          <a:blipFill>
            <a:blip r:embed="rId8"/>
            <a:stretch>
              <a:fillRect l="0" t="0" r="0" b="0"/>
            </a:stretch>
          </a:blipFill>
        </p:spPr>
      </p:sp>
      <p:grpSp>
        <p:nvGrpSpPr>
          <p:cNvPr name="Group 8" id="8"/>
          <p:cNvGrpSpPr/>
          <p:nvPr/>
        </p:nvGrpSpPr>
        <p:grpSpPr>
          <a:xfrm rot="0">
            <a:off x="11375707" y="2999422"/>
            <a:ext cx="111442" cy="108585"/>
            <a:chOff x="0" y="0"/>
            <a:chExt cx="148590" cy="144780"/>
          </a:xfrm>
        </p:grpSpPr>
        <p:sp>
          <p:nvSpPr>
            <p:cNvPr name="Freeform 9" id="9"/>
            <p:cNvSpPr/>
            <p:nvPr/>
          </p:nvSpPr>
          <p:spPr>
            <a:xfrm flipH="false" flipV="false" rot="0">
              <a:off x="45720" y="45720"/>
              <a:ext cx="50800" cy="52070"/>
            </a:xfrm>
            <a:custGeom>
              <a:avLst/>
              <a:gdLst/>
              <a:ahLst/>
              <a:cxnLst/>
              <a:rect r="r" b="b" t="t" l="l"/>
              <a:pathLst>
                <a:path h="52070" w="50800">
                  <a:moveTo>
                    <a:pt x="50800" y="17780"/>
                  </a:moveTo>
                  <a:cubicBezTo>
                    <a:pt x="29210" y="52070"/>
                    <a:pt x="8890" y="45720"/>
                    <a:pt x="5080" y="38100"/>
                  </a:cubicBezTo>
                  <a:cubicBezTo>
                    <a:pt x="0" y="31750"/>
                    <a:pt x="3810" y="10160"/>
                    <a:pt x="11430" y="5080"/>
                  </a:cubicBezTo>
                  <a:cubicBezTo>
                    <a:pt x="17780" y="0"/>
                    <a:pt x="44450" y="7620"/>
                    <a:pt x="44450" y="7620"/>
                  </a:cubicBezTo>
                </a:path>
              </a:pathLst>
            </a:custGeom>
            <a:solidFill>
              <a:srgbClr val="0571D3"/>
            </a:solidFill>
            <a:ln cap="sq">
              <a:noFill/>
              <a:prstDash val="solid"/>
              <a:miter/>
            </a:ln>
          </p:spPr>
        </p:sp>
      </p:grpSp>
      <p:grpSp>
        <p:nvGrpSpPr>
          <p:cNvPr name="Group 10" id="10"/>
          <p:cNvGrpSpPr/>
          <p:nvPr/>
        </p:nvGrpSpPr>
        <p:grpSpPr>
          <a:xfrm rot="0">
            <a:off x="9766477" y="2982278"/>
            <a:ext cx="1836420" cy="515303"/>
            <a:chOff x="0" y="0"/>
            <a:chExt cx="2448560" cy="687070"/>
          </a:xfrm>
        </p:grpSpPr>
        <p:sp>
          <p:nvSpPr>
            <p:cNvPr name="Freeform 11" id="11"/>
            <p:cNvSpPr/>
            <p:nvPr/>
          </p:nvSpPr>
          <p:spPr>
            <a:xfrm flipH="false" flipV="false" rot="0">
              <a:off x="50800" y="34290"/>
              <a:ext cx="2348230" cy="604520"/>
            </a:xfrm>
            <a:custGeom>
              <a:avLst/>
              <a:gdLst/>
              <a:ahLst/>
              <a:cxnLst/>
              <a:rect r="r" b="b" t="t" l="l"/>
              <a:pathLst>
                <a:path h="604520" w="2348230">
                  <a:moveTo>
                    <a:pt x="2321560" y="66040"/>
                  </a:moveTo>
                  <a:cubicBezTo>
                    <a:pt x="2042160" y="93980"/>
                    <a:pt x="1943100" y="149860"/>
                    <a:pt x="1860550" y="172720"/>
                  </a:cubicBezTo>
                  <a:cubicBezTo>
                    <a:pt x="1790700" y="191770"/>
                    <a:pt x="1738630" y="191770"/>
                    <a:pt x="1662430" y="209550"/>
                  </a:cubicBezTo>
                  <a:cubicBezTo>
                    <a:pt x="1553210" y="234950"/>
                    <a:pt x="1385570" y="302260"/>
                    <a:pt x="1270000" y="321310"/>
                  </a:cubicBezTo>
                  <a:cubicBezTo>
                    <a:pt x="1182370" y="336550"/>
                    <a:pt x="1093470" y="323850"/>
                    <a:pt x="1033780" y="335280"/>
                  </a:cubicBezTo>
                  <a:cubicBezTo>
                    <a:pt x="995680" y="344170"/>
                    <a:pt x="975360" y="361950"/>
                    <a:pt x="941070" y="369570"/>
                  </a:cubicBezTo>
                  <a:cubicBezTo>
                    <a:pt x="900430" y="377190"/>
                    <a:pt x="844550" y="365760"/>
                    <a:pt x="802640" y="374650"/>
                  </a:cubicBezTo>
                  <a:cubicBezTo>
                    <a:pt x="765810" y="382270"/>
                    <a:pt x="739140" y="406400"/>
                    <a:pt x="699770" y="417830"/>
                  </a:cubicBezTo>
                  <a:cubicBezTo>
                    <a:pt x="650240" y="431800"/>
                    <a:pt x="593090" y="431800"/>
                    <a:pt x="527050" y="447040"/>
                  </a:cubicBezTo>
                  <a:cubicBezTo>
                    <a:pt x="433070" y="468630"/>
                    <a:pt x="279400" y="514350"/>
                    <a:pt x="190500" y="543560"/>
                  </a:cubicBezTo>
                  <a:cubicBezTo>
                    <a:pt x="130810" y="563880"/>
                    <a:pt x="76200" y="604520"/>
                    <a:pt x="43180" y="600710"/>
                  </a:cubicBezTo>
                  <a:cubicBezTo>
                    <a:pt x="25400" y="598170"/>
                    <a:pt x="7620" y="585470"/>
                    <a:pt x="3810" y="574040"/>
                  </a:cubicBezTo>
                  <a:cubicBezTo>
                    <a:pt x="0" y="563880"/>
                    <a:pt x="7620" y="542290"/>
                    <a:pt x="16510" y="538480"/>
                  </a:cubicBezTo>
                  <a:cubicBezTo>
                    <a:pt x="22860" y="534670"/>
                    <a:pt x="45720" y="543560"/>
                    <a:pt x="49530" y="551180"/>
                  </a:cubicBezTo>
                  <a:cubicBezTo>
                    <a:pt x="52070" y="558800"/>
                    <a:pt x="41910" y="581660"/>
                    <a:pt x="34290" y="585470"/>
                  </a:cubicBezTo>
                  <a:cubicBezTo>
                    <a:pt x="29210" y="589280"/>
                    <a:pt x="16510" y="586740"/>
                    <a:pt x="11430" y="581660"/>
                  </a:cubicBezTo>
                  <a:cubicBezTo>
                    <a:pt x="5080" y="576580"/>
                    <a:pt x="0" y="561340"/>
                    <a:pt x="2540" y="552450"/>
                  </a:cubicBezTo>
                  <a:cubicBezTo>
                    <a:pt x="3810" y="546100"/>
                    <a:pt x="12700" y="538480"/>
                    <a:pt x="19050" y="537210"/>
                  </a:cubicBezTo>
                  <a:cubicBezTo>
                    <a:pt x="27940" y="535940"/>
                    <a:pt x="44450" y="542290"/>
                    <a:pt x="48260" y="548640"/>
                  </a:cubicBezTo>
                  <a:cubicBezTo>
                    <a:pt x="52070" y="556260"/>
                    <a:pt x="49530" y="574040"/>
                    <a:pt x="44450" y="579120"/>
                  </a:cubicBezTo>
                  <a:cubicBezTo>
                    <a:pt x="39370" y="585470"/>
                    <a:pt x="25400" y="588010"/>
                    <a:pt x="17780" y="585470"/>
                  </a:cubicBezTo>
                  <a:cubicBezTo>
                    <a:pt x="10160" y="582930"/>
                    <a:pt x="1270" y="570230"/>
                    <a:pt x="0" y="562610"/>
                  </a:cubicBezTo>
                  <a:cubicBezTo>
                    <a:pt x="0" y="554990"/>
                    <a:pt x="7620" y="542290"/>
                    <a:pt x="16510" y="538480"/>
                  </a:cubicBezTo>
                  <a:cubicBezTo>
                    <a:pt x="27940" y="533400"/>
                    <a:pt x="48260" y="549910"/>
                    <a:pt x="68580" y="547370"/>
                  </a:cubicBezTo>
                  <a:cubicBezTo>
                    <a:pt x="100330" y="542290"/>
                    <a:pt x="142240" y="506730"/>
                    <a:pt x="180340" y="494030"/>
                  </a:cubicBezTo>
                  <a:cubicBezTo>
                    <a:pt x="219710" y="481330"/>
                    <a:pt x="257810" y="482600"/>
                    <a:pt x="303530" y="471170"/>
                  </a:cubicBezTo>
                  <a:cubicBezTo>
                    <a:pt x="365760" y="454660"/>
                    <a:pt x="453390" y="414020"/>
                    <a:pt x="520700" y="397510"/>
                  </a:cubicBezTo>
                  <a:cubicBezTo>
                    <a:pt x="576580" y="383540"/>
                    <a:pt x="629920" y="384810"/>
                    <a:pt x="678180" y="372110"/>
                  </a:cubicBezTo>
                  <a:cubicBezTo>
                    <a:pt x="722630" y="359410"/>
                    <a:pt x="759460" y="332740"/>
                    <a:pt x="801370" y="323850"/>
                  </a:cubicBezTo>
                  <a:cubicBezTo>
                    <a:pt x="843280" y="314960"/>
                    <a:pt x="890270" y="326390"/>
                    <a:pt x="929640" y="320040"/>
                  </a:cubicBezTo>
                  <a:cubicBezTo>
                    <a:pt x="966470" y="312420"/>
                    <a:pt x="990600" y="293370"/>
                    <a:pt x="1032510" y="285750"/>
                  </a:cubicBezTo>
                  <a:cubicBezTo>
                    <a:pt x="1090930" y="274320"/>
                    <a:pt x="1170940" y="287020"/>
                    <a:pt x="1254760" y="273050"/>
                  </a:cubicBezTo>
                  <a:cubicBezTo>
                    <a:pt x="1369060" y="254000"/>
                    <a:pt x="1543050" y="185420"/>
                    <a:pt x="1652270" y="160020"/>
                  </a:cubicBezTo>
                  <a:cubicBezTo>
                    <a:pt x="1725930" y="142240"/>
                    <a:pt x="1774190" y="143510"/>
                    <a:pt x="1841500" y="125730"/>
                  </a:cubicBezTo>
                  <a:cubicBezTo>
                    <a:pt x="1925320" y="102870"/>
                    <a:pt x="2029460" y="44450"/>
                    <a:pt x="2115820" y="26670"/>
                  </a:cubicBezTo>
                  <a:cubicBezTo>
                    <a:pt x="2189480" y="11430"/>
                    <a:pt x="2296160" y="0"/>
                    <a:pt x="2327910" y="16510"/>
                  </a:cubicBezTo>
                  <a:cubicBezTo>
                    <a:pt x="2340610" y="22860"/>
                    <a:pt x="2348230" y="35560"/>
                    <a:pt x="2346960" y="43180"/>
                  </a:cubicBezTo>
                  <a:cubicBezTo>
                    <a:pt x="2345690" y="52070"/>
                    <a:pt x="2321560" y="66040"/>
                    <a:pt x="2321560" y="66040"/>
                  </a:cubicBezTo>
                </a:path>
              </a:pathLst>
            </a:custGeom>
            <a:solidFill>
              <a:srgbClr val="0571D3"/>
            </a:solidFill>
            <a:ln cap="sq">
              <a:noFill/>
              <a:prstDash val="solid"/>
              <a:miter/>
            </a:ln>
          </p:spPr>
        </p:sp>
      </p:grpSp>
      <p:grpSp>
        <p:nvGrpSpPr>
          <p:cNvPr name="Group 12" id="12"/>
          <p:cNvGrpSpPr/>
          <p:nvPr/>
        </p:nvGrpSpPr>
        <p:grpSpPr>
          <a:xfrm rot="0">
            <a:off x="9408795" y="3083242"/>
            <a:ext cx="516255" cy="503872"/>
            <a:chOff x="0" y="0"/>
            <a:chExt cx="688340" cy="671830"/>
          </a:xfrm>
        </p:grpSpPr>
        <p:sp>
          <p:nvSpPr>
            <p:cNvPr name="Freeform 13" id="13"/>
            <p:cNvSpPr/>
            <p:nvPr/>
          </p:nvSpPr>
          <p:spPr>
            <a:xfrm flipH="false" flipV="false" rot="0">
              <a:off x="48260" y="38100"/>
              <a:ext cx="589280" cy="599440"/>
            </a:xfrm>
            <a:custGeom>
              <a:avLst/>
              <a:gdLst/>
              <a:ahLst/>
              <a:cxnLst/>
              <a:rect r="r" b="b" t="t" l="l"/>
              <a:pathLst>
                <a:path h="599440" w="589280">
                  <a:moveTo>
                    <a:pt x="566420" y="62230"/>
                  </a:moveTo>
                  <a:cubicBezTo>
                    <a:pt x="391160" y="86360"/>
                    <a:pt x="377190" y="93980"/>
                    <a:pt x="345440" y="111760"/>
                  </a:cubicBezTo>
                  <a:cubicBezTo>
                    <a:pt x="287020" y="143510"/>
                    <a:pt x="147320" y="252730"/>
                    <a:pt x="102870" y="267970"/>
                  </a:cubicBezTo>
                  <a:cubicBezTo>
                    <a:pt x="87630" y="273050"/>
                    <a:pt x="78740" y="262890"/>
                    <a:pt x="69850" y="270510"/>
                  </a:cubicBezTo>
                  <a:cubicBezTo>
                    <a:pt x="52070" y="288290"/>
                    <a:pt x="34290" y="393700"/>
                    <a:pt x="57150" y="429260"/>
                  </a:cubicBezTo>
                  <a:cubicBezTo>
                    <a:pt x="81280" y="466090"/>
                    <a:pt x="154940" y="468630"/>
                    <a:pt x="220980" y="483870"/>
                  </a:cubicBezTo>
                  <a:cubicBezTo>
                    <a:pt x="314960" y="506730"/>
                    <a:pt x="532130" y="508000"/>
                    <a:pt x="572770" y="534670"/>
                  </a:cubicBezTo>
                  <a:cubicBezTo>
                    <a:pt x="584200" y="542290"/>
                    <a:pt x="589280" y="552450"/>
                    <a:pt x="588010" y="561340"/>
                  </a:cubicBezTo>
                  <a:cubicBezTo>
                    <a:pt x="588010" y="568960"/>
                    <a:pt x="575310" y="582930"/>
                    <a:pt x="567690" y="582930"/>
                  </a:cubicBezTo>
                  <a:cubicBezTo>
                    <a:pt x="558800" y="584200"/>
                    <a:pt x="539750" y="568960"/>
                    <a:pt x="538480" y="560070"/>
                  </a:cubicBezTo>
                  <a:cubicBezTo>
                    <a:pt x="535940" y="553720"/>
                    <a:pt x="541020" y="543560"/>
                    <a:pt x="547370" y="538480"/>
                  </a:cubicBezTo>
                  <a:cubicBezTo>
                    <a:pt x="552450" y="533400"/>
                    <a:pt x="563880" y="530860"/>
                    <a:pt x="570230" y="533400"/>
                  </a:cubicBezTo>
                  <a:cubicBezTo>
                    <a:pt x="577850" y="535940"/>
                    <a:pt x="589280" y="549910"/>
                    <a:pt x="588010" y="557530"/>
                  </a:cubicBezTo>
                  <a:cubicBezTo>
                    <a:pt x="588010" y="566420"/>
                    <a:pt x="577850" y="577850"/>
                    <a:pt x="561340" y="582930"/>
                  </a:cubicBezTo>
                  <a:cubicBezTo>
                    <a:pt x="511810" y="599440"/>
                    <a:pt x="265430" y="551180"/>
                    <a:pt x="199390" y="529590"/>
                  </a:cubicBezTo>
                  <a:cubicBezTo>
                    <a:pt x="172720" y="521970"/>
                    <a:pt x="166370" y="510540"/>
                    <a:pt x="146050" y="502920"/>
                  </a:cubicBezTo>
                  <a:cubicBezTo>
                    <a:pt x="120650" y="494030"/>
                    <a:pt x="82550" y="495300"/>
                    <a:pt x="59690" y="485140"/>
                  </a:cubicBezTo>
                  <a:cubicBezTo>
                    <a:pt x="40640" y="477520"/>
                    <a:pt x="22860" y="466090"/>
                    <a:pt x="13970" y="450850"/>
                  </a:cubicBezTo>
                  <a:cubicBezTo>
                    <a:pt x="5080" y="439420"/>
                    <a:pt x="3810" y="426720"/>
                    <a:pt x="2540" y="407670"/>
                  </a:cubicBezTo>
                  <a:cubicBezTo>
                    <a:pt x="0" y="373380"/>
                    <a:pt x="7620" y="299720"/>
                    <a:pt x="21590" y="267970"/>
                  </a:cubicBezTo>
                  <a:cubicBezTo>
                    <a:pt x="30480" y="247650"/>
                    <a:pt x="44450" y="231140"/>
                    <a:pt x="58420" y="223520"/>
                  </a:cubicBezTo>
                  <a:cubicBezTo>
                    <a:pt x="68580" y="218440"/>
                    <a:pt x="76200" y="226060"/>
                    <a:pt x="91440" y="219710"/>
                  </a:cubicBezTo>
                  <a:cubicBezTo>
                    <a:pt x="135890" y="204470"/>
                    <a:pt x="264160" y="97790"/>
                    <a:pt x="325120" y="64770"/>
                  </a:cubicBezTo>
                  <a:cubicBezTo>
                    <a:pt x="361950" y="45720"/>
                    <a:pt x="382270" y="36830"/>
                    <a:pt x="416560" y="27940"/>
                  </a:cubicBezTo>
                  <a:cubicBezTo>
                    <a:pt x="461010" y="16510"/>
                    <a:pt x="547370" y="0"/>
                    <a:pt x="571500" y="12700"/>
                  </a:cubicBezTo>
                  <a:cubicBezTo>
                    <a:pt x="582930" y="19050"/>
                    <a:pt x="589280" y="34290"/>
                    <a:pt x="588010" y="43180"/>
                  </a:cubicBezTo>
                  <a:cubicBezTo>
                    <a:pt x="586740" y="50800"/>
                    <a:pt x="566420" y="62230"/>
                    <a:pt x="566420" y="62230"/>
                  </a:cubicBezTo>
                </a:path>
              </a:pathLst>
            </a:custGeom>
            <a:solidFill>
              <a:srgbClr val="0571D3"/>
            </a:solidFill>
            <a:ln cap="sq">
              <a:noFill/>
              <a:prstDash val="solid"/>
              <a:miter/>
            </a:ln>
          </p:spPr>
        </p:sp>
      </p:grpSp>
      <p:grpSp>
        <p:nvGrpSpPr>
          <p:cNvPr name="Group 14" id="14"/>
          <p:cNvGrpSpPr/>
          <p:nvPr/>
        </p:nvGrpSpPr>
        <p:grpSpPr>
          <a:xfrm rot="0">
            <a:off x="12176760" y="4558665"/>
            <a:ext cx="597218" cy="1595438"/>
            <a:chOff x="0" y="0"/>
            <a:chExt cx="796290" cy="2127250"/>
          </a:xfrm>
        </p:grpSpPr>
        <p:sp>
          <p:nvSpPr>
            <p:cNvPr name="Freeform 15" id="15"/>
            <p:cNvSpPr/>
            <p:nvPr/>
          </p:nvSpPr>
          <p:spPr>
            <a:xfrm flipH="false" flipV="false" rot="0">
              <a:off x="46990" y="49530"/>
              <a:ext cx="701040" cy="2026920"/>
            </a:xfrm>
            <a:custGeom>
              <a:avLst/>
              <a:gdLst/>
              <a:ahLst/>
              <a:cxnLst/>
              <a:rect r="r" b="b" t="t" l="l"/>
              <a:pathLst>
                <a:path h="2026920" w="701040">
                  <a:moveTo>
                    <a:pt x="255270" y="21590"/>
                  </a:moveTo>
                  <a:cubicBezTo>
                    <a:pt x="354330" y="542290"/>
                    <a:pt x="360680" y="604520"/>
                    <a:pt x="365760" y="720090"/>
                  </a:cubicBezTo>
                  <a:cubicBezTo>
                    <a:pt x="375920" y="910590"/>
                    <a:pt x="375920" y="1248410"/>
                    <a:pt x="372110" y="1477010"/>
                  </a:cubicBezTo>
                  <a:cubicBezTo>
                    <a:pt x="368300" y="1667510"/>
                    <a:pt x="387350" y="1940560"/>
                    <a:pt x="349250" y="2001520"/>
                  </a:cubicBezTo>
                  <a:cubicBezTo>
                    <a:pt x="337820" y="2020570"/>
                    <a:pt x="322580" y="2026920"/>
                    <a:pt x="306070" y="2025650"/>
                  </a:cubicBezTo>
                  <a:cubicBezTo>
                    <a:pt x="281940" y="2024380"/>
                    <a:pt x="248920" y="1988820"/>
                    <a:pt x="222250" y="1960880"/>
                  </a:cubicBezTo>
                  <a:cubicBezTo>
                    <a:pt x="193040" y="1929130"/>
                    <a:pt x="163830" y="1885950"/>
                    <a:pt x="140970" y="1842770"/>
                  </a:cubicBezTo>
                  <a:cubicBezTo>
                    <a:pt x="115570" y="1794510"/>
                    <a:pt x="97790" y="1742440"/>
                    <a:pt x="77470" y="1681480"/>
                  </a:cubicBezTo>
                  <a:cubicBezTo>
                    <a:pt x="52070" y="1601470"/>
                    <a:pt x="1270" y="1449070"/>
                    <a:pt x="3810" y="1405890"/>
                  </a:cubicBezTo>
                  <a:cubicBezTo>
                    <a:pt x="5080" y="1391920"/>
                    <a:pt x="10160" y="1384300"/>
                    <a:pt x="16510" y="1380490"/>
                  </a:cubicBezTo>
                  <a:cubicBezTo>
                    <a:pt x="22860" y="1376680"/>
                    <a:pt x="36830" y="1374140"/>
                    <a:pt x="45720" y="1381760"/>
                  </a:cubicBezTo>
                  <a:cubicBezTo>
                    <a:pt x="77470" y="1409700"/>
                    <a:pt x="102870" y="1647190"/>
                    <a:pt x="127000" y="1724660"/>
                  </a:cubicBezTo>
                  <a:cubicBezTo>
                    <a:pt x="139700" y="1765300"/>
                    <a:pt x="146050" y="1784350"/>
                    <a:pt x="162560" y="1816100"/>
                  </a:cubicBezTo>
                  <a:cubicBezTo>
                    <a:pt x="182880" y="1856740"/>
                    <a:pt x="207010" y="1926590"/>
                    <a:pt x="246380" y="1948180"/>
                  </a:cubicBezTo>
                  <a:cubicBezTo>
                    <a:pt x="283210" y="1968500"/>
                    <a:pt x="350520" y="1964690"/>
                    <a:pt x="387350" y="1949450"/>
                  </a:cubicBezTo>
                  <a:cubicBezTo>
                    <a:pt x="420370" y="1935480"/>
                    <a:pt x="441960" y="1898650"/>
                    <a:pt x="462280" y="1871980"/>
                  </a:cubicBezTo>
                  <a:cubicBezTo>
                    <a:pt x="480060" y="1846580"/>
                    <a:pt x="491490" y="1824990"/>
                    <a:pt x="504190" y="1791970"/>
                  </a:cubicBezTo>
                  <a:cubicBezTo>
                    <a:pt x="520700" y="1746250"/>
                    <a:pt x="523240" y="1678940"/>
                    <a:pt x="543560" y="1616710"/>
                  </a:cubicBezTo>
                  <a:cubicBezTo>
                    <a:pt x="568960" y="1537970"/>
                    <a:pt x="618490" y="1389380"/>
                    <a:pt x="652780" y="1362710"/>
                  </a:cubicBezTo>
                  <a:cubicBezTo>
                    <a:pt x="665480" y="1352550"/>
                    <a:pt x="681990" y="1351280"/>
                    <a:pt x="689610" y="1356360"/>
                  </a:cubicBezTo>
                  <a:cubicBezTo>
                    <a:pt x="695960" y="1360170"/>
                    <a:pt x="701040" y="1377950"/>
                    <a:pt x="698500" y="1385570"/>
                  </a:cubicBezTo>
                  <a:cubicBezTo>
                    <a:pt x="694690" y="1393190"/>
                    <a:pt x="671830" y="1403350"/>
                    <a:pt x="664210" y="1399540"/>
                  </a:cubicBezTo>
                  <a:cubicBezTo>
                    <a:pt x="656590" y="1395730"/>
                    <a:pt x="647700" y="1372870"/>
                    <a:pt x="651510" y="1365250"/>
                  </a:cubicBezTo>
                  <a:cubicBezTo>
                    <a:pt x="655320" y="1357630"/>
                    <a:pt x="679450" y="1351280"/>
                    <a:pt x="687070" y="1355090"/>
                  </a:cubicBezTo>
                  <a:cubicBezTo>
                    <a:pt x="694690" y="1357630"/>
                    <a:pt x="698500" y="1369060"/>
                    <a:pt x="698500" y="1383030"/>
                  </a:cubicBezTo>
                  <a:cubicBezTo>
                    <a:pt x="698500" y="1423670"/>
                    <a:pt x="619760" y="1546860"/>
                    <a:pt x="593090" y="1623060"/>
                  </a:cubicBezTo>
                  <a:cubicBezTo>
                    <a:pt x="571500" y="1690370"/>
                    <a:pt x="574040" y="1757680"/>
                    <a:pt x="548640" y="1816100"/>
                  </a:cubicBezTo>
                  <a:cubicBezTo>
                    <a:pt x="523240" y="1874520"/>
                    <a:pt x="476250" y="1945640"/>
                    <a:pt x="443230" y="1973580"/>
                  </a:cubicBezTo>
                  <a:cubicBezTo>
                    <a:pt x="425450" y="1990090"/>
                    <a:pt x="414020" y="1995170"/>
                    <a:pt x="389890" y="1998980"/>
                  </a:cubicBezTo>
                  <a:cubicBezTo>
                    <a:pt x="351790" y="2006600"/>
                    <a:pt x="262890" y="2007870"/>
                    <a:pt x="227330" y="1990090"/>
                  </a:cubicBezTo>
                  <a:cubicBezTo>
                    <a:pt x="203200" y="1978660"/>
                    <a:pt x="195580" y="1957070"/>
                    <a:pt x="180340" y="1935480"/>
                  </a:cubicBezTo>
                  <a:cubicBezTo>
                    <a:pt x="158750" y="1908810"/>
                    <a:pt x="133350" y="1870710"/>
                    <a:pt x="115570" y="1836420"/>
                  </a:cubicBezTo>
                  <a:cubicBezTo>
                    <a:pt x="99060" y="1804670"/>
                    <a:pt x="90170" y="1778000"/>
                    <a:pt x="77470" y="1737360"/>
                  </a:cubicBezTo>
                  <a:cubicBezTo>
                    <a:pt x="57150" y="1672590"/>
                    <a:pt x="30480" y="1544320"/>
                    <a:pt x="19050" y="1482090"/>
                  </a:cubicBezTo>
                  <a:cubicBezTo>
                    <a:pt x="11430" y="1445260"/>
                    <a:pt x="0" y="1410970"/>
                    <a:pt x="5080" y="1394460"/>
                  </a:cubicBezTo>
                  <a:cubicBezTo>
                    <a:pt x="7620" y="1385570"/>
                    <a:pt x="15240" y="1379220"/>
                    <a:pt x="22860" y="1377950"/>
                  </a:cubicBezTo>
                  <a:cubicBezTo>
                    <a:pt x="30480" y="1375410"/>
                    <a:pt x="40640" y="1376680"/>
                    <a:pt x="49530" y="1386840"/>
                  </a:cubicBezTo>
                  <a:cubicBezTo>
                    <a:pt x="77470" y="1416050"/>
                    <a:pt x="99060" y="1583690"/>
                    <a:pt x="124460" y="1662430"/>
                  </a:cubicBezTo>
                  <a:cubicBezTo>
                    <a:pt x="144780" y="1722120"/>
                    <a:pt x="160020" y="1771650"/>
                    <a:pt x="184150" y="1816100"/>
                  </a:cubicBezTo>
                  <a:cubicBezTo>
                    <a:pt x="205740" y="1856740"/>
                    <a:pt x="231140" y="1893570"/>
                    <a:pt x="256540" y="1922780"/>
                  </a:cubicBezTo>
                  <a:cubicBezTo>
                    <a:pt x="278130" y="1948180"/>
                    <a:pt x="326390" y="1983740"/>
                    <a:pt x="325120" y="1986280"/>
                  </a:cubicBezTo>
                  <a:cubicBezTo>
                    <a:pt x="325120" y="1986280"/>
                    <a:pt x="307340" y="1982470"/>
                    <a:pt x="302260" y="1971040"/>
                  </a:cubicBezTo>
                  <a:cubicBezTo>
                    <a:pt x="275590" y="1924050"/>
                    <a:pt x="318770" y="1666240"/>
                    <a:pt x="321310" y="1477010"/>
                  </a:cubicBezTo>
                  <a:cubicBezTo>
                    <a:pt x="323850" y="1225550"/>
                    <a:pt x="332740" y="857250"/>
                    <a:pt x="307340" y="595630"/>
                  </a:cubicBezTo>
                  <a:cubicBezTo>
                    <a:pt x="287020" y="383540"/>
                    <a:pt x="185420" y="88900"/>
                    <a:pt x="205740" y="25400"/>
                  </a:cubicBezTo>
                  <a:cubicBezTo>
                    <a:pt x="209550" y="10160"/>
                    <a:pt x="219710" y="1270"/>
                    <a:pt x="228600" y="1270"/>
                  </a:cubicBezTo>
                  <a:cubicBezTo>
                    <a:pt x="237490" y="0"/>
                    <a:pt x="255270" y="21590"/>
                    <a:pt x="255270" y="21590"/>
                  </a:cubicBezTo>
                </a:path>
              </a:pathLst>
            </a:custGeom>
            <a:solidFill>
              <a:srgbClr val="0571D3"/>
            </a:solidFill>
            <a:ln cap="sq">
              <a:noFill/>
              <a:prstDash val="solid"/>
              <a:miter/>
            </a:ln>
          </p:spPr>
        </p:sp>
      </p:grpSp>
      <p:grpSp>
        <p:nvGrpSpPr>
          <p:cNvPr name="Group 16" id="16"/>
          <p:cNvGrpSpPr/>
          <p:nvPr/>
        </p:nvGrpSpPr>
        <p:grpSpPr>
          <a:xfrm rot="0">
            <a:off x="14538007" y="2366962"/>
            <a:ext cx="550545" cy="1130618"/>
            <a:chOff x="0" y="0"/>
            <a:chExt cx="734060" cy="1507490"/>
          </a:xfrm>
        </p:grpSpPr>
        <p:sp>
          <p:nvSpPr>
            <p:cNvPr name="Freeform 17" id="17"/>
            <p:cNvSpPr/>
            <p:nvPr/>
          </p:nvSpPr>
          <p:spPr>
            <a:xfrm flipH="false" flipV="false" rot="0">
              <a:off x="48260" y="45720"/>
              <a:ext cx="637540" cy="1416050"/>
            </a:xfrm>
            <a:custGeom>
              <a:avLst/>
              <a:gdLst/>
              <a:ahLst/>
              <a:cxnLst/>
              <a:rect r="r" b="b" t="t" l="l"/>
              <a:pathLst>
                <a:path h="1416050" w="637540">
                  <a:moveTo>
                    <a:pt x="297180" y="1383030"/>
                  </a:moveTo>
                  <a:cubicBezTo>
                    <a:pt x="356870" y="523240"/>
                    <a:pt x="389890" y="284480"/>
                    <a:pt x="354330" y="241300"/>
                  </a:cubicBezTo>
                  <a:cubicBezTo>
                    <a:pt x="342900" y="227330"/>
                    <a:pt x="323850" y="232410"/>
                    <a:pt x="307340" y="233680"/>
                  </a:cubicBezTo>
                  <a:cubicBezTo>
                    <a:pt x="287020" y="234950"/>
                    <a:pt x="264160" y="245110"/>
                    <a:pt x="246380" y="256540"/>
                  </a:cubicBezTo>
                  <a:cubicBezTo>
                    <a:pt x="226060" y="269240"/>
                    <a:pt x="212090" y="283210"/>
                    <a:pt x="191770" y="307340"/>
                  </a:cubicBezTo>
                  <a:cubicBezTo>
                    <a:pt x="153670" y="350520"/>
                    <a:pt x="80010" y="483870"/>
                    <a:pt x="46990" y="506730"/>
                  </a:cubicBezTo>
                  <a:cubicBezTo>
                    <a:pt x="35560" y="514350"/>
                    <a:pt x="26670" y="516890"/>
                    <a:pt x="19050" y="513080"/>
                  </a:cubicBezTo>
                  <a:cubicBezTo>
                    <a:pt x="11430" y="510540"/>
                    <a:pt x="0" y="491490"/>
                    <a:pt x="2540" y="483870"/>
                  </a:cubicBezTo>
                  <a:cubicBezTo>
                    <a:pt x="6350" y="474980"/>
                    <a:pt x="31750" y="473710"/>
                    <a:pt x="44450" y="463550"/>
                  </a:cubicBezTo>
                  <a:cubicBezTo>
                    <a:pt x="60960" y="449580"/>
                    <a:pt x="71120" y="429260"/>
                    <a:pt x="87630" y="401320"/>
                  </a:cubicBezTo>
                  <a:cubicBezTo>
                    <a:pt x="116840" y="354330"/>
                    <a:pt x="168910" y="260350"/>
                    <a:pt x="199390" y="198120"/>
                  </a:cubicBezTo>
                  <a:cubicBezTo>
                    <a:pt x="224790" y="146050"/>
                    <a:pt x="236220" y="86360"/>
                    <a:pt x="260350" y="53340"/>
                  </a:cubicBezTo>
                  <a:cubicBezTo>
                    <a:pt x="276860" y="30480"/>
                    <a:pt x="295910" y="11430"/>
                    <a:pt x="314960" y="5080"/>
                  </a:cubicBezTo>
                  <a:cubicBezTo>
                    <a:pt x="328930" y="0"/>
                    <a:pt x="346710" y="0"/>
                    <a:pt x="358140" y="6350"/>
                  </a:cubicBezTo>
                  <a:cubicBezTo>
                    <a:pt x="370840" y="12700"/>
                    <a:pt x="375920" y="21590"/>
                    <a:pt x="387350" y="41910"/>
                  </a:cubicBezTo>
                  <a:cubicBezTo>
                    <a:pt x="416560" y="96520"/>
                    <a:pt x="455930" y="283210"/>
                    <a:pt x="500380" y="388620"/>
                  </a:cubicBezTo>
                  <a:cubicBezTo>
                    <a:pt x="539750" y="482600"/>
                    <a:pt x="632460" y="600710"/>
                    <a:pt x="635000" y="646430"/>
                  </a:cubicBezTo>
                  <a:cubicBezTo>
                    <a:pt x="635000" y="662940"/>
                    <a:pt x="628650" y="676910"/>
                    <a:pt x="619760" y="680720"/>
                  </a:cubicBezTo>
                  <a:cubicBezTo>
                    <a:pt x="613410" y="683260"/>
                    <a:pt x="594360" y="678180"/>
                    <a:pt x="590550" y="671830"/>
                  </a:cubicBezTo>
                  <a:cubicBezTo>
                    <a:pt x="586740" y="664210"/>
                    <a:pt x="590550" y="640080"/>
                    <a:pt x="596900" y="635000"/>
                  </a:cubicBezTo>
                  <a:cubicBezTo>
                    <a:pt x="604520" y="631190"/>
                    <a:pt x="628650" y="636270"/>
                    <a:pt x="633730" y="643890"/>
                  </a:cubicBezTo>
                  <a:cubicBezTo>
                    <a:pt x="637540" y="651510"/>
                    <a:pt x="629920" y="674370"/>
                    <a:pt x="622300" y="679450"/>
                  </a:cubicBezTo>
                  <a:cubicBezTo>
                    <a:pt x="615950" y="683260"/>
                    <a:pt x="603250" y="681990"/>
                    <a:pt x="591820" y="673100"/>
                  </a:cubicBezTo>
                  <a:cubicBezTo>
                    <a:pt x="557530" y="647700"/>
                    <a:pt x="495300" y="500380"/>
                    <a:pt x="452120" y="402590"/>
                  </a:cubicBezTo>
                  <a:cubicBezTo>
                    <a:pt x="405130" y="295910"/>
                    <a:pt x="375920" y="58420"/>
                    <a:pt x="323850" y="55880"/>
                  </a:cubicBezTo>
                  <a:cubicBezTo>
                    <a:pt x="269240" y="52070"/>
                    <a:pt x="186690" y="356870"/>
                    <a:pt x="127000" y="433070"/>
                  </a:cubicBezTo>
                  <a:cubicBezTo>
                    <a:pt x="95250" y="473710"/>
                    <a:pt x="59690" y="508000"/>
                    <a:pt x="36830" y="513080"/>
                  </a:cubicBezTo>
                  <a:cubicBezTo>
                    <a:pt x="25400" y="516890"/>
                    <a:pt x="13970" y="513080"/>
                    <a:pt x="8890" y="506730"/>
                  </a:cubicBezTo>
                  <a:cubicBezTo>
                    <a:pt x="3810" y="500380"/>
                    <a:pt x="1270" y="491490"/>
                    <a:pt x="5080" y="478790"/>
                  </a:cubicBezTo>
                  <a:cubicBezTo>
                    <a:pt x="15240" y="439420"/>
                    <a:pt x="114300" y="316230"/>
                    <a:pt x="157480" y="269240"/>
                  </a:cubicBezTo>
                  <a:cubicBezTo>
                    <a:pt x="184150" y="241300"/>
                    <a:pt x="201930" y="223520"/>
                    <a:pt x="227330" y="209550"/>
                  </a:cubicBezTo>
                  <a:cubicBezTo>
                    <a:pt x="250190" y="196850"/>
                    <a:pt x="276860" y="187960"/>
                    <a:pt x="300990" y="182880"/>
                  </a:cubicBezTo>
                  <a:cubicBezTo>
                    <a:pt x="322580" y="179070"/>
                    <a:pt x="349250" y="173990"/>
                    <a:pt x="367030" y="179070"/>
                  </a:cubicBezTo>
                  <a:cubicBezTo>
                    <a:pt x="379730" y="182880"/>
                    <a:pt x="389890" y="185420"/>
                    <a:pt x="397510" y="201930"/>
                  </a:cubicBezTo>
                  <a:cubicBezTo>
                    <a:pt x="426720" y="259080"/>
                    <a:pt x="405130" y="515620"/>
                    <a:pt x="400050" y="690880"/>
                  </a:cubicBezTo>
                  <a:cubicBezTo>
                    <a:pt x="393700" y="895350"/>
                    <a:pt x="378460" y="1250950"/>
                    <a:pt x="358140" y="1351280"/>
                  </a:cubicBezTo>
                  <a:cubicBezTo>
                    <a:pt x="350520" y="1383030"/>
                    <a:pt x="347980" y="1402080"/>
                    <a:pt x="336550" y="1410970"/>
                  </a:cubicBezTo>
                  <a:cubicBezTo>
                    <a:pt x="328930" y="1416050"/>
                    <a:pt x="313690" y="1414780"/>
                    <a:pt x="307340" y="1410970"/>
                  </a:cubicBezTo>
                  <a:cubicBezTo>
                    <a:pt x="300990" y="1405890"/>
                    <a:pt x="297180" y="1383030"/>
                    <a:pt x="297180" y="1383030"/>
                  </a:cubicBezTo>
                </a:path>
              </a:pathLst>
            </a:custGeom>
            <a:solidFill>
              <a:srgbClr val="0571D3"/>
            </a:solidFill>
            <a:ln cap="sq">
              <a:noFill/>
              <a:prstDash val="solid"/>
              <a:miter/>
            </a:ln>
          </p:spPr>
        </p:sp>
      </p:grpSp>
      <p:sp>
        <p:nvSpPr>
          <p:cNvPr name="TextBox 18" id="18"/>
          <p:cNvSpPr txBox="true"/>
          <p:nvPr/>
        </p:nvSpPr>
        <p:spPr>
          <a:xfrm rot="0">
            <a:off x="10084202" y="1601475"/>
            <a:ext cx="960503" cy="844221"/>
          </a:xfrm>
          <a:prstGeom prst="rect">
            <a:avLst/>
          </a:prstGeom>
        </p:spPr>
        <p:txBody>
          <a:bodyPr anchor="t" rtlCol="false" tIns="0" lIns="0" bIns="0" rIns="0">
            <a:spAutoFit/>
          </a:bodyPr>
          <a:lstStyle/>
          <a:p>
            <a:pPr algn="ctr">
              <a:lnSpc>
                <a:spcPts val="6107"/>
              </a:lnSpc>
              <a:spcBef>
                <a:spcPct val="0"/>
              </a:spcBef>
            </a:pPr>
            <a:r>
              <a:rPr lang="en-US" b="true" sz="4362">
                <a:solidFill>
                  <a:srgbClr val="000000"/>
                </a:solidFill>
                <a:latin typeface="Alegreya Sans SC Bold"/>
                <a:ea typeface="Alegreya Sans SC Bold"/>
                <a:cs typeface="Alegreya Sans SC Bold"/>
                <a:sym typeface="Alegreya Sans SC Bold"/>
              </a:rPr>
              <a:t>dmz</a:t>
            </a:r>
          </a:p>
        </p:txBody>
      </p:sp>
      <p:sp>
        <p:nvSpPr>
          <p:cNvPr name="TextBox 19" id="19"/>
          <p:cNvSpPr txBox="true"/>
          <p:nvPr/>
        </p:nvSpPr>
        <p:spPr>
          <a:xfrm rot="0">
            <a:off x="11915293" y="6225037"/>
            <a:ext cx="4509135" cy="858878"/>
          </a:xfrm>
          <a:prstGeom prst="rect">
            <a:avLst/>
          </a:prstGeom>
        </p:spPr>
        <p:txBody>
          <a:bodyPr anchor="t" rtlCol="false" tIns="0" lIns="0" bIns="0" rIns="0">
            <a:spAutoFit/>
          </a:bodyPr>
          <a:lstStyle/>
          <a:p>
            <a:pPr algn="ctr">
              <a:lnSpc>
                <a:spcPts val="6330"/>
              </a:lnSpc>
              <a:spcBef>
                <a:spcPct val="0"/>
              </a:spcBef>
            </a:pPr>
            <a:r>
              <a:rPr lang="en-US" b="true" sz="4521">
                <a:solidFill>
                  <a:srgbClr val="000000"/>
                </a:solidFill>
                <a:latin typeface="Alegreya Sans SC Bold"/>
                <a:ea typeface="Alegreya Sans SC Bold"/>
                <a:cs typeface="Alegreya Sans SC Bold"/>
                <a:sym typeface="Alegreya Sans SC Bold"/>
              </a:rPr>
              <a:t>internal network</a:t>
            </a:r>
          </a:p>
        </p:txBody>
      </p:sp>
      <p:sp>
        <p:nvSpPr>
          <p:cNvPr name="TextBox 20" id="20"/>
          <p:cNvSpPr txBox="true"/>
          <p:nvPr/>
        </p:nvSpPr>
        <p:spPr>
          <a:xfrm rot="0">
            <a:off x="14960838" y="2224087"/>
            <a:ext cx="1773952" cy="701162"/>
          </a:xfrm>
          <a:prstGeom prst="rect">
            <a:avLst/>
          </a:prstGeom>
        </p:spPr>
        <p:txBody>
          <a:bodyPr anchor="t" rtlCol="false" tIns="0" lIns="0" bIns="0" rIns="0">
            <a:spAutoFit/>
          </a:bodyPr>
          <a:lstStyle/>
          <a:p>
            <a:pPr algn="ctr">
              <a:lnSpc>
                <a:spcPts val="5140"/>
              </a:lnSpc>
              <a:spcBef>
                <a:spcPct val="0"/>
              </a:spcBef>
            </a:pPr>
            <a:r>
              <a:rPr lang="en-US" b="true" sz="3672">
                <a:solidFill>
                  <a:srgbClr val="000000"/>
                </a:solidFill>
                <a:latin typeface="Alegreya Sans SC Bold"/>
                <a:ea typeface="Alegreya Sans SC Bold"/>
                <a:cs typeface="Alegreya Sans SC Bold"/>
                <a:sym typeface="Alegreya Sans SC Bold"/>
              </a:rPr>
              <a:t>internet</a:t>
            </a:r>
          </a:p>
        </p:txBody>
      </p:sp>
      <p:sp>
        <p:nvSpPr>
          <p:cNvPr name="TextBox 21" id="21"/>
          <p:cNvSpPr txBox="true"/>
          <p:nvPr/>
        </p:nvSpPr>
        <p:spPr>
          <a:xfrm rot="0">
            <a:off x="224112" y="1285880"/>
            <a:ext cx="8801774" cy="8614957"/>
          </a:xfrm>
          <a:prstGeom prst="rect">
            <a:avLst/>
          </a:prstGeom>
        </p:spPr>
        <p:txBody>
          <a:bodyPr anchor="t" rtlCol="false" tIns="0" lIns="0" bIns="0" rIns="0">
            <a:spAutoFit/>
          </a:bodyPr>
          <a:lstStyle/>
          <a:p>
            <a:pPr algn="l" marL="529707" indent="-264853" lvl="1">
              <a:lnSpc>
                <a:spcPts val="3434"/>
              </a:lnSpc>
              <a:buAutoNum type="arabicPeriod" startAt="1"/>
            </a:pPr>
            <a:r>
              <a:rPr lang="en-US" b="true" sz="2453">
                <a:solidFill>
                  <a:srgbClr val="D7FDFF"/>
                </a:solidFill>
                <a:latin typeface="Alegreya Sans SC Bold"/>
                <a:ea typeface="Alegreya Sans SC Bold"/>
                <a:cs typeface="Alegreya Sans SC Bold"/>
                <a:sym typeface="Alegreya Sans SC Bold"/>
              </a:rPr>
              <a:t>Firewall &amp; Security Rules Overview</a:t>
            </a:r>
          </a:p>
          <a:p>
            <a:pPr algn="l" marL="529707" indent="-264853" lvl="1">
              <a:lnSpc>
                <a:spcPts val="3434"/>
              </a:lnSpc>
              <a:buFont typeface="Arial"/>
              <a:buChar char="•"/>
            </a:pPr>
            <a:r>
              <a:rPr lang="en-US" b="true" sz="2453">
                <a:solidFill>
                  <a:srgbClr val="D7FDFF"/>
                </a:solidFill>
                <a:latin typeface="Alegreya Sans SC Bold"/>
                <a:ea typeface="Alegreya Sans SC Bold"/>
                <a:cs typeface="Alegreya Sans SC Bold"/>
                <a:sym typeface="Alegreya Sans SC Bold"/>
              </a:rPr>
              <a:t> </a:t>
            </a:r>
            <a:r>
              <a:rPr lang="en-US" b="true" sz="2453">
                <a:solidFill>
                  <a:srgbClr val="D7FDFF"/>
                </a:solidFill>
                <a:latin typeface="Alegreya Sans SC Bold"/>
                <a:ea typeface="Alegreya Sans SC Bold"/>
                <a:cs typeface="Alegreya Sans SC Bold"/>
                <a:sym typeface="Alegreya Sans SC Bold"/>
              </a:rPr>
              <a:t>DMZ Isolation</a:t>
            </a:r>
          </a:p>
          <a:p>
            <a:pPr algn="l">
              <a:lnSpc>
                <a:spcPts val="3434"/>
              </a:lnSpc>
            </a:pPr>
            <a:r>
              <a:rPr lang="en-US" sz="2453" b="true">
                <a:solidFill>
                  <a:srgbClr val="D7FDFF"/>
                </a:solidFill>
                <a:latin typeface="Alegreya Sans SC Bold"/>
                <a:ea typeface="Alegreya Sans SC Bold"/>
                <a:cs typeface="Alegreya Sans SC Bold"/>
                <a:sym typeface="Alegreya Sans SC Bold"/>
              </a:rPr>
              <a:t> ➤ Block DMZ → Internal</a:t>
            </a:r>
          </a:p>
          <a:p>
            <a:pPr algn="l">
              <a:lnSpc>
                <a:spcPts val="3434"/>
              </a:lnSpc>
            </a:pPr>
            <a:r>
              <a:rPr lang="en-US" sz="2453" b="true">
                <a:solidFill>
                  <a:srgbClr val="D7FDFF"/>
                </a:solidFill>
                <a:latin typeface="Alegreya Sans SC Bold"/>
                <a:ea typeface="Alegreya Sans SC Bold"/>
                <a:cs typeface="Alegreya Sans SC Bold"/>
                <a:sym typeface="Alegreya Sans SC Bold"/>
              </a:rPr>
              <a:t> ➤ Allow HTTP/HTTPS from Internet → DMZ</a:t>
            </a:r>
          </a:p>
          <a:p>
            <a:pPr algn="l">
              <a:lnSpc>
                <a:spcPts val="3434"/>
              </a:lnSpc>
            </a:pPr>
            <a:r>
              <a:rPr lang="en-US" sz="2453" b="true">
                <a:solidFill>
                  <a:srgbClr val="D7FDFF"/>
                </a:solidFill>
                <a:latin typeface="Alegreya Sans SC Bold"/>
                <a:ea typeface="Alegreya Sans SC Bold"/>
                <a:cs typeface="Alegreya Sans SC Bold"/>
                <a:sym typeface="Alegreya Sans SC Bold"/>
              </a:rPr>
              <a:t>Internal Network</a:t>
            </a:r>
          </a:p>
          <a:p>
            <a:pPr algn="l">
              <a:lnSpc>
                <a:spcPts val="3434"/>
              </a:lnSpc>
            </a:pPr>
            <a:r>
              <a:rPr lang="en-US" sz="2453" b="true">
                <a:solidFill>
                  <a:srgbClr val="D7FDFF"/>
                </a:solidFill>
                <a:latin typeface="Alegreya Sans SC Bold"/>
                <a:ea typeface="Alegreya Sans SC Bold"/>
                <a:cs typeface="Alegreya Sans SC Bold"/>
                <a:sym typeface="Alegreya Sans SC Bold"/>
              </a:rPr>
              <a:t> ➤ Allow HTTP/HTTPS/DNS to Internet</a:t>
            </a:r>
          </a:p>
          <a:p>
            <a:pPr algn="l">
              <a:lnSpc>
                <a:spcPts val="3434"/>
              </a:lnSpc>
            </a:pPr>
            <a:r>
              <a:rPr lang="en-US" sz="2453" b="true">
                <a:solidFill>
                  <a:srgbClr val="D7FDFF"/>
                </a:solidFill>
                <a:latin typeface="Alegreya Sans SC Bold"/>
                <a:ea typeface="Alegreya Sans SC Bold"/>
                <a:cs typeface="Alegreya Sans SC Bold"/>
                <a:sym typeface="Alegreya Sans SC Bold"/>
              </a:rPr>
              <a:t> ➤ Block inb</a:t>
            </a:r>
            <a:r>
              <a:rPr lang="en-US" b="true" sz="2453">
                <a:solidFill>
                  <a:srgbClr val="D7FDFF"/>
                </a:solidFill>
                <a:latin typeface="Alegreya Sans SC Bold"/>
                <a:ea typeface="Alegreya Sans SC Bold"/>
                <a:cs typeface="Alegreya Sans SC Bold"/>
                <a:sym typeface="Alegreya Sans SC Bold"/>
              </a:rPr>
              <a:t>ound connections by default</a:t>
            </a:r>
          </a:p>
          <a:p>
            <a:pPr algn="l" marL="529707" indent="-264853" lvl="1">
              <a:lnSpc>
                <a:spcPts val="3434"/>
              </a:lnSpc>
              <a:buFont typeface="Arial"/>
              <a:buChar char="•"/>
            </a:pPr>
            <a:r>
              <a:rPr lang="en-US" b="true" sz="2453">
                <a:solidFill>
                  <a:srgbClr val="D7FDFF"/>
                </a:solidFill>
                <a:latin typeface="Alegreya Sans SC Bold"/>
                <a:ea typeface="Alegreya Sans SC Bold"/>
                <a:cs typeface="Alegreya Sans SC Bold"/>
                <a:sym typeface="Alegreya Sans SC Bold"/>
              </a:rPr>
              <a:t>Access Control Lists (ACLs)</a:t>
            </a:r>
          </a:p>
          <a:p>
            <a:pPr algn="l">
              <a:lnSpc>
                <a:spcPts val="3434"/>
              </a:lnSpc>
            </a:pPr>
            <a:r>
              <a:rPr lang="en-US" b="true" sz="2453">
                <a:solidFill>
                  <a:srgbClr val="D7FDFF"/>
                </a:solidFill>
                <a:latin typeface="Alegreya Sans SC Bold"/>
                <a:ea typeface="Alegreya Sans SC Bold"/>
                <a:cs typeface="Alegreya Sans SC Bold"/>
                <a:sym typeface="Alegreya Sans SC Bold"/>
              </a:rPr>
              <a:t> ➤ Allow only required ports</a:t>
            </a:r>
          </a:p>
          <a:p>
            <a:pPr algn="l">
              <a:lnSpc>
                <a:spcPts val="3434"/>
              </a:lnSpc>
            </a:pPr>
            <a:r>
              <a:rPr lang="en-US" b="true" sz="2453">
                <a:solidFill>
                  <a:srgbClr val="D7FDFF"/>
                </a:solidFill>
                <a:latin typeface="Alegreya Sans SC Bold"/>
                <a:ea typeface="Alegreya Sans SC Bold"/>
                <a:cs typeface="Alegreya Sans SC Bold"/>
                <a:sym typeface="Alegreya Sans SC Bold"/>
              </a:rPr>
              <a:t> ➤ Deny all other traffic</a:t>
            </a:r>
          </a:p>
          <a:p>
            <a:pPr algn="l" marL="529707" indent="-264853" lvl="1">
              <a:lnSpc>
                <a:spcPts val="3434"/>
              </a:lnSpc>
              <a:buFont typeface="Arial"/>
              <a:buChar char="•"/>
            </a:pPr>
            <a:r>
              <a:rPr lang="en-US" b="true" sz="2453">
                <a:solidFill>
                  <a:srgbClr val="D7FDFF"/>
                </a:solidFill>
                <a:latin typeface="Alegreya Sans SC Bold"/>
                <a:ea typeface="Alegreya Sans SC Bold"/>
                <a:cs typeface="Alegreya Sans SC Bold"/>
                <a:sym typeface="Alegreya Sans SC Bold"/>
              </a:rPr>
              <a:t>Web-Based VPN Access</a:t>
            </a:r>
          </a:p>
          <a:p>
            <a:pPr algn="l">
              <a:lnSpc>
                <a:spcPts val="3434"/>
              </a:lnSpc>
            </a:pPr>
            <a:r>
              <a:rPr lang="en-US" b="true" sz="2453">
                <a:solidFill>
                  <a:srgbClr val="D7FDFF"/>
                </a:solidFill>
                <a:latin typeface="Alegreya Sans SC Bold"/>
                <a:ea typeface="Alegreya Sans SC Bold"/>
                <a:cs typeface="Alegreya Sans SC Bold"/>
                <a:sym typeface="Alegreya Sans SC Bold"/>
              </a:rPr>
              <a:t> ➤ Allow secure HTTPS login</a:t>
            </a:r>
          </a:p>
          <a:p>
            <a:pPr algn="l">
              <a:lnSpc>
                <a:spcPts val="3434"/>
              </a:lnSpc>
            </a:pPr>
            <a:r>
              <a:rPr lang="en-US" b="true" sz="2453">
                <a:solidFill>
                  <a:srgbClr val="D7FDFF"/>
                </a:solidFill>
                <a:latin typeface="Alegreya Sans SC Bold"/>
                <a:ea typeface="Alegreya Sans SC Bold"/>
                <a:cs typeface="Alegreya Sans SC Bold"/>
                <a:sym typeface="Alegreya Sans SC Bold"/>
              </a:rPr>
              <a:t> ➤ Limit access to specific</a:t>
            </a:r>
          </a:p>
          <a:p>
            <a:pPr algn="l" marL="529707" indent="-264853" lvl="1">
              <a:lnSpc>
                <a:spcPts val="3434"/>
              </a:lnSpc>
              <a:buFont typeface="Arial"/>
              <a:buChar char="•"/>
            </a:pPr>
            <a:r>
              <a:rPr lang="en-US" b="true" sz="2453">
                <a:solidFill>
                  <a:srgbClr val="D7FDFF"/>
                </a:solidFill>
                <a:latin typeface="Alegreya Sans SC Bold"/>
                <a:ea typeface="Alegreya Sans SC Bold"/>
                <a:cs typeface="Alegreya Sans SC Bold"/>
                <a:sym typeface="Alegreya Sans SC Bold"/>
              </a:rPr>
              <a:t> resources Intrusion Prevention System (IPS)</a:t>
            </a:r>
          </a:p>
          <a:p>
            <a:pPr algn="l">
              <a:lnSpc>
                <a:spcPts val="3434"/>
              </a:lnSpc>
            </a:pPr>
            <a:r>
              <a:rPr lang="en-US" b="true" sz="2453">
                <a:solidFill>
                  <a:srgbClr val="D7FDFF"/>
                </a:solidFill>
                <a:latin typeface="Alegreya Sans SC Bold"/>
                <a:ea typeface="Alegreya Sans SC Bold"/>
                <a:cs typeface="Alegreya Sans SC Bold"/>
                <a:sym typeface="Alegreya Sans SC Bold"/>
              </a:rPr>
              <a:t> ➤ Monitor for attacks</a:t>
            </a:r>
          </a:p>
          <a:p>
            <a:pPr algn="l">
              <a:lnSpc>
                <a:spcPts val="3434"/>
              </a:lnSpc>
            </a:pPr>
            <a:r>
              <a:rPr lang="en-US" b="true" sz="2453">
                <a:solidFill>
                  <a:srgbClr val="D7FDFF"/>
                </a:solidFill>
                <a:latin typeface="Alegreya Sans SC Bold"/>
                <a:ea typeface="Alegreya Sans SC Bold"/>
                <a:cs typeface="Alegreya Sans SC Bold"/>
                <a:sym typeface="Alegreya Sans SC Bold"/>
              </a:rPr>
              <a:t> ➤ Block known threats</a:t>
            </a:r>
          </a:p>
          <a:p>
            <a:pPr algn="l" marL="529707" indent="-264853" lvl="1">
              <a:lnSpc>
                <a:spcPts val="3434"/>
              </a:lnSpc>
              <a:buFont typeface="Arial"/>
              <a:buChar char="•"/>
            </a:pPr>
            <a:r>
              <a:rPr lang="en-US" b="true" sz="2453">
                <a:solidFill>
                  <a:srgbClr val="D7FDFF"/>
                </a:solidFill>
                <a:latin typeface="Alegreya Sans SC Bold"/>
                <a:ea typeface="Alegreya Sans SC Bold"/>
                <a:cs typeface="Alegreya Sans SC Bold"/>
                <a:sym typeface="Alegreya Sans SC Bold"/>
              </a:rPr>
              <a:t>VLAN Security</a:t>
            </a:r>
          </a:p>
          <a:p>
            <a:pPr algn="l">
              <a:lnSpc>
                <a:spcPts val="3434"/>
              </a:lnSpc>
            </a:pPr>
            <a:r>
              <a:rPr lang="en-US" b="true" sz="2453">
                <a:solidFill>
                  <a:srgbClr val="D7FDFF"/>
                </a:solidFill>
                <a:latin typeface="Alegreya Sans SC Bold"/>
                <a:ea typeface="Alegreya Sans SC Bold"/>
                <a:cs typeface="Alegreya Sans SC Bold"/>
                <a:sym typeface="Alegreya Sans SC Bold"/>
              </a:rPr>
              <a:t> ➤ Isolate departments (HR, IT, Guests)</a:t>
            </a:r>
          </a:p>
          <a:p>
            <a:pPr algn="l">
              <a:lnSpc>
                <a:spcPts val="3434"/>
              </a:lnSpc>
            </a:pPr>
            <a:r>
              <a:rPr lang="en-US" b="true" sz="2453">
                <a:solidFill>
                  <a:srgbClr val="D7FDFF"/>
                </a:solidFill>
                <a:latin typeface="Alegreya Sans SC Bold"/>
                <a:ea typeface="Alegreya Sans SC Bold"/>
                <a:cs typeface="Alegreya Sans SC Bold"/>
                <a:sym typeface="Alegreya Sans SC Bold"/>
              </a:rPr>
              <a:t>➤ No cross-VLAN access without permission</a:t>
            </a:r>
          </a:p>
          <a:p>
            <a:pPr algn="l">
              <a:lnSpc>
                <a:spcPts val="3434"/>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4080307" y="-1732119"/>
            <a:ext cx="8415386" cy="8415386"/>
          </a:xfrm>
          <a:custGeom>
            <a:avLst/>
            <a:gdLst/>
            <a:ahLst/>
            <a:cxnLst/>
            <a:rect r="r" b="b" t="t" l="l"/>
            <a:pathLst>
              <a:path h="8415386" w="8415386">
                <a:moveTo>
                  <a:pt x="0" y="0"/>
                </a:moveTo>
                <a:lnTo>
                  <a:pt x="8415386" y="0"/>
                </a:lnTo>
                <a:lnTo>
                  <a:pt x="8415386" y="8415386"/>
                </a:lnTo>
                <a:lnTo>
                  <a:pt x="0" y="8415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5881953" y="3724422"/>
            <a:ext cx="10725362" cy="3540310"/>
          </a:xfrm>
          <a:prstGeom prst="rect">
            <a:avLst/>
          </a:prstGeom>
        </p:spPr>
        <p:txBody>
          <a:bodyPr anchor="t" rtlCol="false" tIns="0" lIns="0" bIns="0" rIns="0">
            <a:spAutoFit/>
          </a:bodyPr>
          <a:lstStyle/>
          <a:p>
            <a:pPr algn="just">
              <a:lnSpc>
                <a:spcPts val="7076"/>
              </a:lnSpc>
            </a:pPr>
            <a:r>
              <a:rPr lang="en-US" sz="5054">
                <a:solidFill>
                  <a:srgbClr val="D7FDFF"/>
                </a:solidFill>
                <a:latin typeface="Fira Sans"/>
                <a:ea typeface="Fira Sans"/>
                <a:cs typeface="Fira Sans"/>
                <a:sym typeface="Fira Sans"/>
              </a:rPr>
              <a:t>▪︎ Mohamed khaled</a:t>
            </a:r>
          </a:p>
          <a:p>
            <a:pPr algn="just">
              <a:lnSpc>
                <a:spcPts val="7076"/>
              </a:lnSpc>
            </a:pPr>
            <a:r>
              <a:rPr lang="en-US" sz="5054">
                <a:solidFill>
                  <a:srgbClr val="D7FDFF"/>
                </a:solidFill>
                <a:latin typeface="Fira Sans"/>
                <a:ea typeface="Fira Sans"/>
                <a:cs typeface="Fira Sans"/>
                <a:sym typeface="Fira Sans"/>
              </a:rPr>
              <a:t>▪︎ Ahmaed Refat </a:t>
            </a:r>
          </a:p>
          <a:p>
            <a:pPr algn="just">
              <a:lnSpc>
                <a:spcPts val="7076"/>
              </a:lnSpc>
            </a:pPr>
            <a:r>
              <a:rPr lang="en-US" sz="5054">
                <a:solidFill>
                  <a:srgbClr val="D7FDFF"/>
                </a:solidFill>
                <a:latin typeface="Fira Sans"/>
                <a:ea typeface="Fira Sans"/>
                <a:cs typeface="Fira Sans"/>
                <a:sym typeface="Fira Sans"/>
              </a:rPr>
              <a:t>▪︎ Hla Hatem</a:t>
            </a:r>
          </a:p>
          <a:p>
            <a:pPr algn="just">
              <a:lnSpc>
                <a:spcPts val="7076"/>
              </a:lnSpc>
              <a:spcBef>
                <a:spcPct val="0"/>
              </a:spcBef>
            </a:pPr>
            <a:r>
              <a:rPr lang="en-US" sz="5054">
                <a:solidFill>
                  <a:srgbClr val="D7FDFF"/>
                </a:solidFill>
                <a:latin typeface="Fira Sans"/>
                <a:ea typeface="Fira Sans"/>
                <a:cs typeface="Fira Sans"/>
                <a:sym typeface="Fira Sans"/>
              </a:rPr>
              <a:t>▪︎ Mostfa fouad</a:t>
            </a:r>
          </a:p>
        </p:txBody>
      </p:sp>
      <p:sp>
        <p:nvSpPr>
          <p:cNvPr name="Freeform 5" id="5">
            <a:extLst>
              <a:ext uri="{C183D7F6-B498-43B3-948B-1728B52AA6E4}">
                <adec:decorative xmlns:adec="http://schemas.microsoft.com/office/drawing/2017/decorative" val="1"/>
              </a:ext>
            </a:extLst>
          </p:cNvPr>
          <p:cNvSpPr/>
          <p:nvPr/>
        </p:nvSpPr>
        <p:spPr>
          <a:xfrm flipH="false" flipV="false" rot="-10800000">
            <a:off x="853604" y="472515"/>
            <a:ext cx="2952452" cy="3878930"/>
          </a:xfrm>
          <a:custGeom>
            <a:avLst/>
            <a:gdLst/>
            <a:ahLst/>
            <a:cxnLst/>
            <a:rect r="r" b="b" t="t" l="l"/>
            <a:pathLst>
              <a:path h="3878930" w="2952452">
                <a:moveTo>
                  <a:pt x="0" y="0"/>
                </a:moveTo>
                <a:lnTo>
                  <a:pt x="2952453" y="0"/>
                </a:lnTo>
                <a:lnTo>
                  <a:pt x="2952453" y="3878931"/>
                </a:lnTo>
                <a:lnTo>
                  <a:pt x="0" y="387893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4609329" y="3260610"/>
            <a:ext cx="8415386" cy="8415386"/>
          </a:xfrm>
          <a:custGeom>
            <a:avLst/>
            <a:gdLst/>
            <a:ahLst/>
            <a:cxnLst/>
            <a:rect r="r" b="b" t="t" l="l"/>
            <a:pathLst>
              <a:path h="8415386" w="8415386">
                <a:moveTo>
                  <a:pt x="0" y="0"/>
                </a:moveTo>
                <a:lnTo>
                  <a:pt x="8415386" y="0"/>
                </a:lnTo>
                <a:lnTo>
                  <a:pt x="8415386" y="8415386"/>
                </a:lnTo>
                <a:lnTo>
                  <a:pt x="0" y="8415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true" flipV="true" rot="-10800000">
            <a:off x="0" y="-59259"/>
            <a:ext cx="2952452" cy="3878930"/>
          </a:xfrm>
          <a:custGeom>
            <a:avLst/>
            <a:gdLst/>
            <a:ahLst/>
            <a:cxnLst/>
            <a:rect r="r" b="b" t="t" l="l"/>
            <a:pathLst>
              <a:path h="3878930" w="2952452">
                <a:moveTo>
                  <a:pt x="2952452" y="3878931"/>
                </a:moveTo>
                <a:lnTo>
                  <a:pt x="0" y="3878931"/>
                </a:lnTo>
                <a:lnTo>
                  <a:pt x="0" y="0"/>
                </a:lnTo>
                <a:lnTo>
                  <a:pt x="2952452" y="0"/>
                </a:lnTo>
                <a:lnTo>
                  <a:pt x="2952452" y="3878931"/>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a:extLst>
              <a:ext uri="{C183D7F6-B498-43B3-948B-1728B52AA6E4}">
                <adec:decorative xmlns:adec="http://schemas.microsoft.com/office/drawing/2017/decorative" val="1"/>
              </a:ext>
            </a:extLst>
          </p:cNvPr>
          <p:cNvSpPr/>
          <p:nvPr/>
        </p:nvSpPr>
        <p:spPr>
          <a:xfrm flipH="false" flipV="false" rot="0">
            <a:off x="14481943" y="5876296"/>
            <a:ext cx="2952452" cy="3878930"/>
          </a:xfrm>
          <a:custGeom>
            <a:avLst/>
            <a:gdLst/>
            <a:ahLst/>
            <a:cxnLst/>
            <a:rect r="r" b="b" t="t" l="l"/>
            <a:pathLst>
              <a:path h="3878930" w="2952452">
                <a:moveTo>
                  <a:pt x="0" y="0"/>
                </a:moveTo>
                <a:lnTo>
                  <a:pt x="2952453" y="0"/>
                </a:lnTo>
                <a:lnTo>
                  <a:pt x="2952453" y="3878930"/>
                </a:lnTo>
                <a:lnTo>
                  <a:pt x="0" y="38789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a:extLst>
              <a:ext uri="{C183D7F6-B498-43B3-948B-1728B52AA6E4}">
                <adec:decorative xmlns:adec="http://schemas.microsoft.com/office/drawing/2017/decorative" val="1"/>
              </a:ext>
            </a:extLst>
          </p:cNvPr>
          <p:cNvSpPr/>
          <p:nvPr/>
        </p:nvSpPr>
        <p:spPr>
          <a:xfrm flipH="true" flipV="true" rot="0">
            <a:off x="15335548" y="6408070"/>
            <a:ext cx="2952452" cy="3878930"/>
          </a:xfrm>
          <a:custGeom>
            <a:avLst/>
            <a:gdLst/>
            <a:ahLst/>
            <a:cxnLst/>
            <a:rect r="r" b="b" t="t" l="l"/>
            <a:pathLst>
              <a:path h="3878930" w="2952452">
                <a:moveTo>
                  <a:pt x="2952452" y="3878930"/>
                </a:moveTo>
                <a:lnTo>
                  <a:pt x="0" y="3878930"/>
                </a:lnTo>
                <a:lnTo>
                  <a:pt x="0" y="0"/>
                </a:lnTo>
                <a:lnTo>
                  <a:pt x="2952452" y="0"/>
                </a:lnTo>
                <a:lnTo>
                  <a:pt x="2952452" y="387893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5222556" y="1008108"/>
            <a:ext cx="8719027"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D7FDFF"/>
                </a:solidFill>
                <a:latin typeface="Alegreya Sans SC Bold"/>
                <a:ea typeface="Alegreya Sans SC Bold"/>
                <a:cs typeface="Alegreya Sans SC Bold"/>
                <a:sym typeface="Alegreya Sans SC Bold"/>
              </a:rPr>
              <a:t>Team Members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58135" y="6570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75497" y="3365762"/>
            <a:ext cx="17352817" cy="3910850"/>
          </a:xfrm>
          <a:prstGeom prst="rect">
            <a:avLst/>
          </a:prstGeom>
        </p:spPr>
        <p:txBody>
          <a:bodyPr anchor="t" rtlCol="false" tIns="0" lIns="0" bIns="0" rIns="0">
            <a:spAutoFit/>
          </a:bodyPr>
          <a:lstStyle/>
          <a:p>
            <a:pPr algn="l" marL="681060" indent="-340530" lvl="1">
              <a:lnSpc>
                <a:spcPts val="4416"/>
              </a:lnSpc>
              <a:buFont typeface="Arial"/>
              <a:buChar char="•"/>
            </a:pPr>
            <a:r>
              <a:rPr lang="en-US" b="true" sz="3154">
                <a:solidFill>
                  <a:srgbClr val="FFFFFF"/>
                </a:solidFill>
                <a:latin typeface="Alegreya Sans SC Bold"/>
                <a:ea typeface="Alegreya Sans SC Bold"/>
                <a:cs typeface="Alegreya Sans SC Bold"/>
                <a:sym typeface="Alegreya Sans SC Bold"/>
              </a:rPr>
              <a:t>To be honest, the firewall was one of the most challenging parts of our project. We didn’t cover it in detail during our training, so we had to rely heavily on online research to understand how to configure it.</a:t>
            </a:r>
          </a:p>
          <a:p>
            <a:pPr algn="l" marL="681060" indent="-340530" lvl="1">
              <a:lnSpc>
                <a:spcPts val="4416"/>
              </a:lnSpc>
              <a:buFont typeface="Arial"/>
              <a:buChar char="•"/>
            </a:pPr>
            <a:r>
              <a:rPr lang="en-US" b="true" sz="3154">
                <a:solidFill>
                  <a:srgbClr val="FFFFFF"/>
                </a:solidFill>
                <a:latin typeface="Alegreya Sans SC Bold"/>
                <a:ea typeface="Alegreya Sans SC Bold"/>
                <a:cs typeface="Alegreya Sans SC Bold"/>
                <a:sym typeface="Alegreya Sans SC Bold"/>
              </a:rPr>
              <a:t> While we managed to set up basic rules and connect it to the network, we’re aware that some parts of the configuration may not be fully correct or secure.</a:t>
            </a:r>
          </a:p>
          <a:p>
            <a:pPr algn="l" marL="681060" indent="-340530" lvl="1">
              <a:lnSpc>
                <a:spcPts val="4416"/>
              </a:lnSpc>
              <a:buFont typeface="Arial"/>
              <a:buChar char="•"/>
            </a:pPr>
            <a:r>
              <a:rPr lang="en-US" b="true" sz="3154">
                <a:solidFill>
                  <a:srgbClr val="FFFFFF"/>
                </a:solidFill>
                <a:latin typeface="Alegreya Sans SC Bold"/>
                <a:ea typeface="Alegreya Sans SC Bold"/>
                <a:cs typeface="Alegreya Sans SC Bold"/>
                <a:sym typeface="Alegreya Sans SC Bold"/>
              </a:rPr>
              <a:t> However, this gave us a chance to learn independently, and we now understand the importance of firewalls in real-world networks.”</a:t>
            </a:r>
          </a:p>
        </p:txBody>
      </p:sp>
      <p:sp>
        <p:nvSpPr>
          <p:cNvPr name="TextBox 8" id="8"/>
          <p:cNvSpPr txBox="true"/>
          <p:nvPr/>
        </p:nvSpPr>
        <p:spPr>
          <a:xfrm rot="0">
            <a:off x="6978927" y="454503"/>
            <a:ext cx="3495675"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firewall</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7385812"/>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104688" y="2783967"/>
            <a:ext cx="7520905" cy="5715071"/>
          </a:xfrm>
          <a:custGeom>
            <a:avLst/>
            <a:gdLst/>
            <a:ahLst/>
            <a:cxnLst/>
            <a:rect r="r" b="b" t="t" l="l"/>
            <a:pathLst>
              <a:path h="5715071" w="7520905">
                <a:moveTo>
                  <a:pt x="0" y="0"/>
                </a:moveTo>
                <a:lnTo>
                  <a:pt x="7520905" y="0"/>
                </a:lnTo>
                <a:lnTo>
                  <a:pt x="7520905" y="5715071"/>
                </a:lnTo>
                <a:lnTo>
                  <a:pt x="0" y="5715071"/>
                </a:lnTo>
                <a:lnTo>
                  <a:pt x="0" y="0"/>
                </a:lnTo>
                <a:close/>
              </a:path>
            </a:pathLst>
          </a:custGeom>
          <a:blipFill>
            <a:blip r:embed="rId8"/>
            <a:stretch>
              <a:fillRect l="-27929" t="0" r="-10712" b="0"/>
            </a:stretch>
          </a:blipFill>
        </p:spPr>
      </p:sp>
      <p:sp>
        <p:nvSpPr>
          <p:cNvPr name="TextBox 8" id="8"/>
          <p:cNvSpPr txBox="true"/>
          <p:nvPr/>
        </p:nvSpPr>
        <p:spPr>
          <a:xfrm rot="0">
            <a:off x="1366806" y="3125732"/>
            <a:ext cx="8159248" cy="4429010"/>
          </a:xfrm>
          <a:prstGeom prst="rect">
            <a:avLst/>
          </a:prstGeom>
        </p:spPr>
        <p:txBody>
          <a:bodyPr anchor="t" rtlCol="false" tIns="0" lIns="0" bIns="0" rIns="0">
            <a:spAutoFit/>
          </a:bodyPr>
          <a:lstStyle/>
          <a:p>
            <a:pPr algn="ctr">
              <a:lnSpc>
                <a:spcPts val="3156"/>
              </a:lnSpc>
            </a:pPr>
            <a:r>
              <a:rPr lang="en-US" sz="2254" b="true">
                <a:solidFill>
                  <a:srgbClr val="FFFFFF"/>
                </a:solidFill>
                <a:latin typeface="Alegreya Sans SC Bold"/>
                <a:ea typeface="Alegreya Sans SC Bold"/>
                <a:cs typeface="Alegreya Sans SC Bold"/>
                <a:sym typeface="Alegreya Sans SC Bold"/>
              </a:rPr>
              <a:t>We used a firewall as our network's first line of defense. It is placed between the routers, the internal VLANs, and the DMZ.</a:t>
            </a:r>
          </a:p>
          <a:p>
            <a:pPr algn="ctr">
              <a:lnSpc>
                <a:spcPts val="3156"/>
              </a:lnSpc>
            </a:pPr>
            <a:r>
              <a:rPr lang="en-US" sz="2254" b="true">
                <a:solidFill>
                  <a:srgbClr val="FFFFFF"/>
                </a:solidFill>
                <a:latin typeface="Alegreya Sans SC Bold"/>
                <a:ea typeface="Alegreya Sans SC Bold"/>
                <a:cs typeface="Alegreya Sans SC Bold"/>
                <a:sym typeface="Alegreya Sans SC Bold"/>
              </a:rPr>
              <a:t> \n\nThe firewall inspects all incoming and outgoing traffic. We created rules to allow only approved services — for example, web traffic to the web server in the DMZ — and block everything else by default.</a:t>
            </a:r>
          </a:p>
          <a:p>
            <a:pPr algn="ctr">
              <a:lnSpc>
                <a:spcPts val="3156"/>
              </a:lnSpc>
            </a:pPr>
            <a:r>
              <a:rPr lang="en-US" sz="2254" b="true">
                <a:solidFill>
                  <a:srgbClr val="FFFFFF"/>
                </a:solidFill>
                <a:latin typeface="Alegreya Sans SC Bold"/>
                <a:ea typeface="Alegreya Sans SC Bold"/>
                <a:cs typeface="Alegreya Sans SC Bold"/>
                <a:sym typeface="Alegreya Sans SC Bold"/>
              </a:rPr>
              <a:t> \n\nThis setup helps us protect the internal network from both external threats and compromised public servers.</a:t>
            </a:r>
          </a:p>
          <a:p>
            <a:pPr algn="ctr">
              <a:lnSpc>
                <a:spcPts val="3156"/>
              </a:lnSpc>
              <a:spcBef>
                <a:spcPct val="0"/>
              </a:spcBef>
            </a:pPr>
            <a:r>
              <a:rPr lang="en-US" b="true" sz="2254">
                <a:solidFill>
                  <a:srgbClr val="FFFFFF"/>
                </a:solidFill>
                <a:latin typeface="Alegreya Sans SC Bold"/>
                <a:ea typeface="Alegreya Sans SC Bold"/>
                <a:cs typeface="Alegreya Sans SC Bold"/>
                <a:sym typeface="Alegreya Sans SC Bold"/>
              </a:rPr>
              <a:t> It also allows us to enforce access control policies, making sure that devices in one VLAN cannot reach another VLAN unless it's explicitly allowed.</a:t>
            </a:r>
          </a:p>
        </p:txBody>
      </p:sp>
      <p:sp>
        <p:nvSpPr>
          <p:cNvPr name="TextBox 9" id="9"/>
          <p:cNvSpPr txBox="true"/>
          <p:nvPr/>
        </p:nvSpPr>
        <p:spPr>
          <a:xfrm rot="0">
            <a:off x="6993314" y="454503"/>
            <a:ext cx="5610628"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firewall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2290513"/>
            <a:ext cx="3772662" cy="4956521"/>
          </a:xfrm>
          <a:custGeom>
            <a:avLst/>
            <a:gdLst/>
            <a:ahLst/>
            <a:cxnLst/>
            <a:rect r="r" b="b" t="t" l="l"/>
            <a:pathLst>
              <a:path h="4956521" w="3772662">
                <a:moveTo>
                  <a:pt x="3772662" y="0"/>
                </a:moveTo>
                <a:lnTo>
                  <a:pt x="0" y="0"/>
                </a:lnTo>
                <a:lnTo>
                  <a:pt x="0" y="4956521"/>
                </a:lnTo>
                <a:lnTo>
                  <a:pt x="3772662" y="4956521"/>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892991" y="-1498978"/>
            <a:ext cx="2567706" cy="3373451"/>
          </a:xfrm>
          <a:custGeom>
            <a:avLst/>
            <a:gdLst/>
            <a:ahLst/>
            <a:cxnLst/>
            <a:rect r="r" b="b" t="t" l="l"/>
            <a:pathLst>
              <a:path h="3373451" w="2567706">
                <a:moveTo>
                  <a:pt x="0" y="3373451"/>
                </a:moveTo>
                <a:lnTo>
                  <a:pt x="2567706" y="3373451"/>
                </a:lnTo>
                <a:lnTo>
                  <a:pt x="2567706" y="0"/>
                </a:lnTo>
                <a:lnTo>
                  <a:pt x="0" y="0"/>
                </a:lnTo>
                <a:lnTo>
                  <a:pt x="0" y="337345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973623"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202819" y="806034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21529" y="2551998"/>
            <a:ext cx="3039167" cy="6262882"/>
          </a:xfrm>
          <a:custGeom>
            <a:avLst/>
            <a:gdLst/>
            <a:ahLst/>
            <a:cxnLst/>
            <a:rect r="r" b="b" t="t" l="l"/>
            <a:pathLst>
              <a:path h="6262882" w="3039167">
                <a:moveTo>
                  <a:pt x="0" y="0"/>
                </a:moveTo>
                <a:lnTo>
                  <a:pt x="3039168" y="0"/>
                </a:lnTo>
                <a:lnTo>
                  <a:pt x="3039168" y="6262882"/>
                </a:lnTo>
                <a:lnTo>
                  <a:pt x="0" y="6262882"/>
                </a:lnTo>
                <a:lnTo>
                  <a:pt x="0" y="0"/>
                </a:lnTo>
                <a:close/>
              </a:path>
            </a:pathLst>
          </a:custGeom>
          <a:blipFill>
            <a:blip r:embed="rId8"/>
            <a:stretch>
              <a:fillRect l="0" t="0" r="-33065" b="0"/>
            </a:stretch>
          </a:blipFill>
        </p:spPr>
      </p:sp>
      <p:sp>
        <p:nvSpPr>
          <p:cNvPr name="Freeform 8" id="8"/>
          <p:cNvSpPr/>
          <p:nvPr/>
        </p:nvSpPr>
        <p:spPr>
          <a:xfrm flipH="false" flipV="false" rot="0">
            <a:off x="3762647" y="2551998"/>
            <a:ext cx="4127809" cy="6262882"/>
          </a:xfrm>
          <a:custGeom>
            <a:avLst/>
            <a:gdLst/>
            <a:ahLst/>
            <a:cxnLst/>
            <a:rect r="r" b="b" t="t" l="l"/>
            <a:pathLst>
              <a:path h="6262882" w="4127809">
                <a:moveTo>
                  <a:pt x="0" y="0"/>
                </a:moveTo>
                <a:lnTo>
                  <a:pt x="4127809" y="0"/>
                </a:lnTo>
                <a:lnTo>
                  <a:pt x="4127809" y="6262882"/>
                </a:lnTo>
                <a:lnTo>
                  <a:pt x="0" y="6262882"/>
                </a:lnTo>
                <a:lnTo>
                  <a:pt x="0" y="0"/>
                </a:lnTo>
                <a:close/>
              </a:path>
            </a:pathLst>
          </a:custGeom>
          <a:blipFill>
            <a:blip r:embed="rId9"/>
            <a:stretch>
              <a:fillRect l="0" t="0" r="0" b="0"/>
            </a:stretch>
          </a:blipFill>
        </p:spPr>
      </p:sp>
      <p:sp>
        <p:nvSpPr>
          <p:cNvPr name="Freeform 9" id="9"/>
          <p:cNvSpPr/>
          <p:nvPr/>
        </p:nvSpPr>
        <p:spPr>
          <a:xfrm flipH="false" flipV="false" rot="0">
            <a:off x="8567391" y="3158734"/>
            <a:ext cx="9334119" cy="3206732"/>
          </a:xfrm>
          <a:custGeom>
            <a:avLst/>
            <a:gdLst/>
            <a:ahLst/>
            <a:cxnLst/>
            <a:rect r="r" b="b" t="t" l="l"/>
            <a:pathLst>
              <a:path h="3206732" w="9334119">
                <a:moveTo>
                  <a:pt x="0" y="0"/>
                </a:moveTo>
                <a:lnTo>
                  <a:pt x="9334119" y="0"/>
                </a:lnTo>
                <a:lnTo>
                  <a:pt x="9334119" y="3206732"/>
                </a:lnTo>
                <a:lnTo>
                  <a:pt x="0" y="3206732"/>
                </a:lnTo>
                <a:lnTo>
                  <a:pt x="0" y="0"/>
                </a:lnTo>
                <a:close/>
              </a:path>
            </a:pathLst>
          </a:custGeom>
          <a:blipFill>
            <a:blip r:embed="rId10"/>
            <a:stretch>
              <a:fillRect l="0" t="0" r="-21074" b="0"/>
            </a:stretch>
          </a:blipFill>
        </p:spPr>
      </p:sp>
      <p:sp>
        <p:nvSpPr>
          <p:cNvPr name="TextBox 10" id="10"/>
          <p:cNvSpPr txBox="true"/>
          <p:nvPr/>
        </p:nvSpPr>
        <p:spPr>
          <a:xfrm rot="0">
            <a:off x="6038850" y="729716"/>
            <a:ext cx="6210300"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fire wall configration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173882" y="8038463"/>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145111" y="2306721"/>
            <a:ext cx="6969007" cy="5673557"/>
          </a:xfrm>
          <a:custGeom>
            <a:avLst/>
            <a:gdLst/>
            <a:ahLst/>
            <a:cxnLst/>
            <a:rect r="r" b="b" t="t" l="l"/>
            <a:pathLst>
              <a:path h="5673557" w="6969007">
                <a:moveTo>
                  <a:pt x="0" y="0"/>
                </a:moveTo>
                <a:lnTo>
                  <a:pt x="6969007" y="0"/>
                </a:lnTo>
                <a:lnTo>
                  <a:pt x="6969007" y="5673558"/>
                </a:lnTo>
                <a:lnTo>
                  <a:pt x="0" y="5673558"/>
                </a:lnTo>
                <a:lnTo>
                  <a:pt x="0" y="0"/>
                </a:lnTo>
                <a:close/>
              </a:path>
            </a:pathLst>
          </a:custGeom>
          <a:blipFill>
            <a:blip r:embed="rId8"/>
            <a:stretch>
              <a:fillRect l="-12441" t="0" r="0" b="0"/>
            </a:stretch>
          </a:blipFill>
        </p:spPr>
      </p:sp>
      <p:sp>
        <p:nvSpPr>
          <p:cNvPr name="TextBox 8" id="8"/>
          <p:cNvSpPr txBox="true"/>
          <p:nvPr/>
        </p:nvSpPr>
        <p:spPr>
          <a:xfrm rot="0">
            <a:off x="5274617" y="11234"/>
            <a:ext cx="5724525"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DMZ Network</a:t>
            </a:r>
          </a:p>
        </p:txBody>
      </p:sp>
      <p:sp>
        <p:nvSpPr>
          <p:cNvPr name="TextBox 9" id="9"/>
          <p:cNvSpPr txBox="true"/>
          <p:nvPr/>
        </p:nvSpPr>
        <p:spPr>
          <a:xfrm rot="0">
            <a:off x="417236" y="2559643"/>
            <a:ext cx="10375920" cy="1904250"/>
          </a:xfrm>
          <a:prstGeom prst="rect">
            <a:avLst/>
          </a:prstGeom>
        </p:spPr>
        <p:txBody>
          <a:bodyPr anchor="t" rtlCol="false" tIns="0" lIns="0" bIns="0" rIns="0">
            <a:spAutoFit/>
          </a:bodyPr>
          <a:lstStyle/>
          <a:p>
            <a:pPr algn="ctr">
              <a:lnSpc>
                <a:spcPts val="3716"/>
              </a:lnSpc>
            </a:pPr>
            <a:r>
              <a:rPr lang="en-US" sz="2654" b="true">
                <a:solidFill>
                  <a:srgbClr val="FFFFFF"/>
                </a:solidFill>
                <a:latin typeface="Alegreya Sans SC Bold"/>
                <a:ea typeface="Alegreya Sans SC Bold"/>
                <a:cs typeface="Alegreya Sans SC Bold"/>
                <a:sym typeface="Alegreya Sans SC Bold"/>
              </a:rPr>
              <a:t>The DMZ is where we placed our public servers like web and email.</a:t>
            </a:r>
          </a:p>
          <a:p>
            <a:pPr algn="just">
              <a:lnSpc>
                <a:spcPts val="3716"/>
              </a:lnSpc>
            </a:pPr>
            <a:r>
              <a:rPr lang="en-US" sz="2654" b="true">
                <a:solidFill>
                  <a:srgbClr val="FFFFFF"/>
                </a:solidFill>
                <a:latin typeface="Alegreya Sans SC Bold"/>
                <a:ea typeface="Alegreya Sans SC Bold"/>
                <a:cs typeface="Alegreya Sans SC Bold"/>
                <a:sym typeface="Alegreya Sans SC Bold"/>
              </a:rPr>
              <a:t> This network is isolated from our internal VLANs, </a:t>
            </a:r>
          </a:p>
          <a:p>
            <a:pPr algn="ctr">
              <a:lnSpc>
                <a:spcPts val="3716"/>
              </a:lnSpc>
              <a:spcBef>
                <a:spcPct val="0"/>
              </a:spcBef>
            </a:pPr>
            <a:r>
              <a:rPr lang="en-US" b="true" sz="2654">
                <a:solidFill>
                  <a:srgbClr val="FFFFFF"/>
                </a:solidFill>
                <a:latin typeface="Alegreya Sans SC Bold"/>
                <a:ea typeface="Alegreya Sans SC Bold"/>
                <a:cs typeface="Alegreya Sans SC Bold"/>
                <a:sym typeface="Alegreya Sans SC Bold"/>
              </a:rPr>
              <a:t>so even if a public-facing server is attacked, the internal network stays protected.”</a:t>
            </a:r>
          </a:p>
        </p:txBody>
      </p:sp>
      <p:sp>
        <p:nvSpPr>
          <p:cNvPr name="TextBox 10" id="10"/>
          <p:cNvSpPr txBox="true"/>
          <p:nvPr/>
        </p:nvSpPr>
        <p:spPr>
          <a:xfrm rot="0">
            <a:off x="417236" y="4266115"/>
            <a:ext cx="10581907" cy="5378335"/>
          </a:xfrm>
          <a:prstGeom prst="rect">
            <a:avLst/>
          </a:prstGeom>
        </p:spPr>
        <p:txBody>
          <a:bodyPr anchor="t" rtlCol="false" tIns="0" lIns="0" bIns="0" rIns="0">
            <a:spAutoFit/>
          </a:bodyPr>
          <a:lstStyle/>
          <a:p>
            <a:pPr algn="l">
              <a:lnSpc>
                <a:spcPts val="3856"/>
              </a:lnSpc>
              <a:spcBef>
                <a:spcPct val="0"/>
              </a:spcBef>
            </a:pPr>
            <a:r>
              <a:rPr lang="en-US" b="true" sz="2754">
                <a:solidFill>
                  <a:srgbClr val="FFFFFF"/>
                </a:solidFill>
                <a:latin typeface="Alegreya Sans SC Bold"/>
                <a:ea typeface="Alegreya Sans SC Bold"/>
                <a:cs typeface="Alegreya Sans SC Bold"/>
                <a:sym typeface="Alegreya Sans SC Bold"/>
              </a:rPr>
              <a:t>We configured a DMZ network using the subnet 192.168.103.0/24.</a:t>
            </a:r>
          </a:p>
          <a:p>
            <a:pPr algn="l">
              <a:lnSpc>
                <a:spcPts val="3856"/>
              </a:lnSpc>
              <a:spcBef>
                <a:spcPct val="0"/>
              </a:spcBef>
            </a:pPr>
            <a:r>
              <a:rPr lang="en-US" b="true" sz="2754">
                <a:solidFill>
                  <a:srgbClr val="FFFFFF"/>
                </a:solidFill>
                <a:latin typeface="Alegreya Sans SC Bold"/>
                <a:ea typeface="Alegreya Sans SC Bold"/>
                <a:cs typeface="Alegreya Sans SC Bold"/>
                <a:sym typeface="Alegreya Sans SC Bold"/>
              </a:rPr>
              <a:t> In this segment, we connected 4 public-facing servers — such as web, email, and FTP servers — to a dedicated switch.</a:t>
            </a:r>
          </a:p>
          <a:p>
            <a:pPr algn="l">
              <a:lnSpc>
                <a:spcPts val="3856"/>
              </a:lnSpc>
              <a:spcBef>
                <a:spcPct val="0"/>
              </a:spcBef>
            </a:pPr>
            <a:r>
              <a:rPr lang="en-US" b="true" sz="2754">
                <a:solidFill>
                  <a:srgbClr val="FFFFFF"/>
                </a:solidFill>
                <a:latin typeface="Alegreya Sans SC Bold"/>
                <a:ea typeface="Alegreya Sans SC Bold"/>
                <a:cs typeface="Alegreya Sans SC Bold"/>
                <a:sym typeface="Alegreya Sans SC Bold"/>
              </a:rPr>
              <a:t> This switch connects to the firewall, which controls all traffic in and out of the DMZ.</a:t>
            </a:r>
          </a:p>
          <a:p>
            <a:pPr algn="l">
              <a:lnSpc>
                <a:spcPts val="3856"/>
              </a:lnSpc>
              <a:spcBef>
                <a:spcPct val="0"/>
              </a:spcBef>
            </a:pPr>
            <a:r>
              <a:rPr lang="en-US" b="true" sz="2754">
                <a:solidFill>
                  <a:srgbClr val="FFFFFF"/>
                </a:solidFill>
                <a:latin typeface="Alegreya Sans SC Bold"/>
                <a:ea typeface="Alegreya Sans SC Bold"/>
                <a:cs typeface="Alegreya Sans SC Bold"/>
                <a:sym typeface="Alegreya Sans SC Bold"/>
              </a:rPr>
              <a:t> \n\nThe purpose of the DMZ is to host services that need to be accessible from the internet, while keeping our internal network protected.</a:t>
            </a:r>
          </a:p>
          <a:p>
            <a:pPr algn="l">
              <a:lnSpc>
                <a:spcPts val="3856"/>
              </a:lnSpc>
              <a:spcBef>
                <a:spcPct val="0"/>
              </a:spcBef>
            </a:pPr>
            <a:r>
              <a:rPr lang="en-US" b="true" sz="2754">
                <a:solidFill>
                  <a:srgbClr val="FFFFFF"/>
                </a:solidFill>
                <a:latin typeface="Alegreya Sans SC Bold"/>
                <a:ea typeface="Alegreya Sans SC Bold"/>
                <a:cs typeface="Alegreya Sans SC Bold"/>
                <a:sym typeface="Alegreya Sans SC Bold"/>
              </a:rPr>
              <a:t> Even if one of these servers is compromised, the attacker can’t reach our internal VLANs thanks to the firewall rules and network isolation.</a:t>
            </a:r>
          </a:p>
        </p:txBody>
      </p:sp>
      <p:sp>
        <p:nvSpPr>
          <p:cNvPr name="Freeform 11" id="11">
            <a:extLst>
              <a:ext uri="{C183D7F6-B498-43B3-948B-1728B52AA6E4}">
                <adec:decorative xmlns:adec="http://schemas.microsoft.com/office/drawing/2017/decorative" val="1"/>
              </a:ext>
            </a:extLst>
          </p:cNvPr>
          <p:cNvSpPr/>
          <p:nvPr/>
        </p:nvSpPr>
        <p:spPr>
          <a:xfrm flipH="false" flipV="false" rot="0">
            <a:off x="0" y="6570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8204982"/>
            <a:ext cx="18288000" cy="4164037"/>
          </a:xfrm>
          <a:custGeom>
            <a:avLst/>
            <a:gdLst/>
            <a:ahLst/>
            <a:cxnLst/>
            <a:rect r="r" b="b" t="t" l="l"/>
            <a:pathLst>
              <a:path h="4164037" w="18288000">
                <a:moveTo>
                  <a:pt x="0" y="0"/>
                </a:moveTo>
                <a:lnTo>
                  <a:pt x="18288000" y="0"/>
                </a:lnTo>
                <a:lnTo>
                  <a:pt x="18288000" y="4164036"/>
                </a:lnTo>
                <a:lnTo>
                  <a:pt x="0" y="4164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1502229" y="1028700"/>
            <a:ext cx="15283543"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261610" y="-841004"/>
            <a:ext cx="3772662" cy="4956521"/>
          </a:xfrm>
          <a:custGeom>
            <a:avLst/>
            <a:gdLst/>
            <a:ahLst/>
            <a:cxnLst/>
            <a:rect r="r" b="b" t="t" l="l"/>
            <a:pathLst>
              <a:path h="4956521" w="3772662">
                <a:moveTo>
                  <a:pt x="3772662" y="0"/>
                </a:moveTo>
                <a:lnTo>
                  <a:pt x="0" y="0"/>
                </a:lnTo>
                <a:lnTo>
                  <a:pt x="0" y="4956521"/>
                </a:lnTo>
                <a:lnTo>
                  <a:pt x="3772662" y="4956521"/>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694701"/>
            <a:ext cx="3772662" cy="4956521"/>
          </a:xfrm>
          <a:custGeom>
            <a:avLst/>
            <a:gdLst/>
            <a:ahLst/>
            <a:cxnLst/>
            <a:rect r="r" b="b" t="t" l="l"/>
            <a:pathLst>
              <a:path h="4956521" w="3772662">
                <a:moveTo>
                  <a:pt x="0" y="4956521"/>
                </a:moveTo>
                <a:lnTo>
                  <a:pt x="3772662" y="4956521"/>
                </a:lnTo>
                <a:lnTo>
                  <a:pt x="3772662" y="0"/>
                </a:lnTo>
                <a:lnTo>
                  <a:pt x="0" y="0"/>
                </a:lnTo>
                <a:lnTo>
                  <a:pt x="0" y="495652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027748"/>
            <a:ext cx="6538053" cy="6538053"/>
          </a:xfrm>
          <a:custGeom>
            <a:avLst/>
            <a:gdLst/>
            <a:ahLst/>
            <a:cxnLst/>
            <a:rect r="r" b="b" t="t" l="l"/>
            <a:pathLst>
              <a:path h="6538053" w="6538053">
                <a:moveTo>
                  <a:pt x="0" y="0"/>
                </a:moveTo>
                <a:lnTo>
                  <a:pt x="6538054" y="0"/>
                </a:lnTo>
                <a:lnTo>
                  <a:pt x="6538054"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578992" y="6493324"/>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4506918" y="454503"/>
            <a:ext cx="10189842"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vpn  implementation</a:t>
            </a:r>
          </a:p>
        </p:txBody>
      </p:sp>
      <p:sp>
        <p:nvSpPr>
          <p:cNvPr name="TextBox 8" id="8"/>
          <p:cNvSpPr txBox="true"/>
          <p:nvPr/>
        </p:nvSpPr>
        <p:spPr>
          <a:xfrm rot="0">
            <a:off x="1431502" y="2852691"/>
            <a:ext cx="13844249" cy="1819795"/>
          </a:xfrm>
          <a:prstGeom prst="rect">
            <a:avLst/>
          </a:prstGeom>
        </p:spPr>
        <p:txBody>
          <a:bodyPr anchor="t" rtlCol="false" tIns="0" lIns="0" bIns="0" rIns="0">
            <a:spAutoFit/>
          </a:bodyPr>
          <a:lstStyle/>
          <a:p>
            <a:pPr algn="ctr">
              <a:lnSpc>
                <a:spcPts val="4696"/>
              </a:lnSpc>
              <a:spcBef>
                <a:spcPct val="0"/>
              </a:spcBef>
            </a:pPr>
            <a:r>
              <a:rPr lang="en-US" b="true" sz="3354">
                <a:solidFill>
                  <a:srgbClr val="FFFFFF"/>
                </a:solidFill>
                <a:latin typeface="Alegreya Sans SC Bold"/>
                <a:ea typeface="Alegreya Sans SC Bold"/>
                <a:cs typeface="Alegreya Sans SC Bold"/>
                <a:sym typeface="Alegreya Sans SC Bold"/>
              </a:rPr>
              <a:t>Web VPN is a type of VPN (Virtual Private Network) that allows users to securely access internal network resources via a web browser, rather than needing specialized VPN client software. With a Web VPN, </a:t>
            </a:r>
          </a:p>
        </p:txBody>
      </p:sp>
      <p:sp>
        <p:nvSpPr>
          <p:cNvPr name="TextBox 9" id="9"/>
          <p:cNvSpPr txBox="true"/>
          <p:nvPr/>
        </p:nvSpPr>
        <p:spPr>
          <a:xfrm rot="0">
            <a:off x="1028700" y="5223977"/>
            <a:ext cx="7553325" cy="1042557"/>
          </a:xfrm>
          <a:prstGeom prst="rect">
            <a:avLst/>
          </a:prstGeom>
        </p:spPr>
        <p:txBody>
          <a:bodyPr anchor="t" rtlCol="false" tIns="0" lIns="0" bIns="0" rIns="0">
            <a:spAutoFit/>
          </a:bodyPr>
          <a:lstStyle/>
          <a:p>
            <a:pPr algn="ctr">
              <a:lnSpc>
                <a:spcPts val="7636"/>
              </a:lnSpc>
              <a:spcBef>
                <a:spcPct val="0"/>
              </a:spcBef>
            </a:pPr>
            <a:r>
              <a:rPr lang="en-US" b="true" sz="5454">
                <a:solidFill>
                  <a:srgbClr val="FFFFFF"/>
                </a:solidFill>
                <a:latin typeface="Alegreya Sans SC Bold"/>
                <a:ea typeface="Alegreya Sans SC Bold"/>
                <a:cs typeface="Alegreya Sans SC Bold"/>
                <a:sym typeface="Alegreya Sans SC Bold"/>
              </a:rPr>
              <a:t>Key Features of Web VPN:</a:t>
            </a:r>
          </a:p>
        </p:txBody>
      </p:sp>
      <p:sp>
        <p:nvSpPr>
          <p:cNvPr name="TextBox 10" id="10"/>
          <p:cNvSpPr txBox="true"/>
          <p:nvPr/>
        </p:nvSpPr>
        <p:spPr>
          <a:xfrm rot="0">
            <a:off x="1028700" y="6076033"/>
            <a:ext cx="7660422" cy="2729047"/>
          </a:xfrm>
          <a:prstGeom prst="rect">
            <a:avLst/>
          </a:prstGeom>
        </p:spPr>
        <p:txBody>
          <a:bodyPr anchor="t" rtlCol="false" tIns="0" lIns="0" bIns="0" rIns="0">
            <a:spAutoFit/>
          </a:bodyPr>
          <a:lstStyle/>
          <a:p>
            <a:pPr algn="l">
              <a:lnSpc>
                <a:spcPts val="7034"/>
              </a:lnSpc>
            </a:pPr>
            <a:r>
              <a:rPr lang="en-US" sz="5024" b="true">
                <a:solidFill>
                  <a:srgbClr val="FFFFFF"/>
                </a:solidFill>
                <a:latin typeface="Alegreya Sans SC Bold"/>
                <a:ea typeface="Alegreya Sans SC Bold"/>
                <a:cs typeface="Alegreya Sans SC Bold"/>
                <a:sym typeface="Alegreya Sans SC Bold"/>
              </a:rPr>
              <a:t>Browser-Based Access</a:t>
            </a:r>
          </a:p>
          <a:p>
            <a:pPr algn="l">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Security</a:t>
            </a:r>
          </a:p>
          <a:p>
            <a:pPr algn="l">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Cross-Platform Support:</a:t>
            </a:r>
          </a:p>
        </p:txBody>
      </p:sp>
      <p:sp>
        <p:nvSpPr>
          <p:cNvPr name="TextBox 11" id="11"/>
          <p:cNvSpPr txBox="true"/>
          <p:nvPr/>
        </p:nvSpPr>
        <p:spPr>
          <a:xfrm rot="0">
            <a:off x="11104191" y="5681575"/>
            <a:ext cx="5114925" cy="806336"/>
          </a:xfrm>
          <a:prstGeom prst="rect">
            <a:avLst/>
          </a:prstGeom>
        </p:spPr>
        <p:txBody>
          <a:bodyPr anchor="t" rtlCol="false" tIns="0" lIns="0" bIns="0" rIns="0">
            <a:spAutoFit/>
          </a:bodyPr>
          <a:lstStyle/>
          <a:p>
            <a:pPr algn="ctr">
              <a:lnSpc>
                <a:spcPts val="5956"/>
              </a:lnSpc>
              <a:spcBef>
                <a:spcPct val="0"/>
              </a:spcBef>
            </a:pPr>
            <a:r>
              <a:rPr lang="en-US" b="true" sz="4254">
                <a:solidFill>
                  <a:srgbClr val="FFFFFF"/>
                </a:solidFill>
                <a:latin typeface="Alegreya Sans SC Bold"/>
                <a:ea typeface="Alegreya Sans SC Bold"/>
                <a:cs typeface="Alegreya Sans SC Bold"/>
                <a:sym typeface="Alegreya Sans SC Bold"/>
              </a:rPr>
              <a:t>why we make web vpn </a:t>
            </a:r>
          </a:p>
        </p:txBody>
      </p:sp>
      <p:sp>
        <p:nvSpPr>
          <p:cNvPr name="TextBox 12" id="12"/>
          <p:cNvSpPr txBox="true"/>
          <p:nvPr/>
        </p:nvSpPr>
        <p:spPr>
          <a:xfrm rot="0">
            <a:off x="11104191" y="6402186"/>
            <a:ext cx="5114925" cy="721880"/>
          </a:xfrm>
          <a:prstGeom prst="rect">
            <a:avLst/>
          </a:prstGeom>
        </p:spPr>
        <p:txBody>
          <a:bodyPr anchor="t" rtlCol="false" tIns="0" lIns="0" bIns="0" rIns="0">
            <a:spAutoFit/>
          </a:bodyPr>
          <a:lstStyle/>
          <a:p>
            <a:pPr algn="ctr">
              <a:lnSpc>
                <a:spcPts val="2736"/>
              </a:lnSpc>
              <a:spcBef>
                <a:spcPct val="0"/>
              </a:spcBef>
            </a:pPr>
            <a:r>
              <a:rPr lang="en-US" b="true" sz="1954">
                <a:solidFill>
                  <a:srgbClr val="FFFFFF"/>
                </a:solidFill>
                <a:latin typeface="Alegreya Sans SC Bold"/>
                <a:ea typeface="Alegreya Sans SC Bold"/>
                <a:cs typeface="Alegreya Sans SC Bold"/>
                <a:sym typeface="Alegreya Sans SC Bold"/>
              </a:rPr>
              <a:t>Cisco Packet Tracer doesn't support remote access VPNs in its current version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6570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7" id="7">
            <a:hlinkClick action="ppaction://media"/>
          </p:cNvPr>
          <p:cNvPicPr>
            <a:picLocks noChangeAspect="true"/>
          </p:cNvPicPr>
          <p:nvPr>
            <a:videoFile r:link="rId9"/>
            <p:extLst>
              <p:ext uri="{DAA4B4D4-6D71-4841-9C94-3DE7FCFB9230}">
                <p14:media xmlns:p14="http://schemas.microsoft.com/office/powerpoint/2010/main" r:embed="rId10"/>
              </p:ext>
            </p:extLst>
          </p:nvPr>
        </p:nvPicPr>
        <p:blipFill>
          <a:blip r:embed="rId8"/>
          <a:srcRect l="0" t="0" r="0" b="0"/>
          <a:stretch>
            <a:fillRect/>
          </a:stretch>
        </p:blipFill>
        <p:spPr>
          <a:xfrm flipH="false" flipV="false" rot="0">
            <a:off x="1766047" y="1028700"/>
            <a:ext cx="14755906"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7"/>
                </p:tgtEl>
              </p:cMediaNode>
            </p:video>
          </p:childTnLst>
        </p:cTn>
      </p:par>
    </p:tnLst>
  </p:timing>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973623"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202819" y="806034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210852" y="3540134"/>
            <a:ext cx="11583778" cy="3206732"/>
          </a:xfrm>
          <a:custGeom>
            <a:avLst/>
            <a:gdLst/>
            <a:ahLst/>
            <a:cxnLst/>
            <a:rect r="r" b="b" t="t" l="l"/>
            <a:pathLst>
              <a:path h="3206732" w="11583778">
                <a:moveTo>
                  <a:pt x="0" y="0"/>
                </a:moveTo>
                <a:lnTo>
                  <a:pt x="11583777" y="0"/>
                </a:lnTo>
                <a:lnTo>
                  <a:pt x="11583777" y="3206732"/>
                </a:lnTo>
                <a:lnTo>
                  <a:pt x="0" y="3206732"/>
                </a:lnTo>
                <a:lnTo>
                  <a:pt x="0" y="0"/>
                </a:lnTo>
                <a:close/>
              </a:path>
            </a:pathLst>
          </a:custGeom>
          <a:blipFill>
            <a:blip r:embed="rId8"/>
            <a:stretch>
              <a:fillRect l="0" t="-1249" r="0" b="-1249"/>
            </a:stretch>
          </a:blipFill>
        </p:spPr>
      </p:sp>
      <p:sp>
        <p:nvSpPr>
          <p:cNvPr name="TextBox 8" id="8"/>
          <p:cNvSpPr txBox="true"/>
          <p:nvPr/>
        </p:nvSpPr>
        <p:spPr>
          <a:xfrm rot="0">
            <a:off x="5582304" y="1304875"/>
            <a:ext cx="5343525"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 VPN configuration</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589879" y="392283"/>
            <a:ext cx="10189842"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Trust to Untrust</a:t>
            </a:r>
          </a:p>
        </p:txBody>
      </p:sp>
      <p:sp>
        <p:nvSpPr>
          <p:cNvPr name="TextBox 3" id="3"/>
          <p:cNvSpPr txBox="true"/>
          <p:nvPr/>
        </p:nvSpPr>
        <p:spPr>
          <a:xfrm rot="0">
            <a:off x="2074449" y="1662806"/>
            <a:ext cx="13844249" cy="7725295"/>
          </a:xfrm>
          <a:prstGeom prst="rect">
            <a:avLst/>
          </a:prstGeom>
        </p:spPr>
        <p:txBody>
          <a:bodyPr anchor="t" rtlCol="false" tIns="0" lIns="0" bIns="0" rIns="0">
            <a:spAutoFit/>
          </a:bodyPr>
          <a:lstStyle/>
          <a:p>
            <a:pPr algn="l">
              <a:lnSpc>
                <a:spcPts val="4696"/>
              </a:lnSpc>
            </a:pPr>
            <a:r>
              <a:rPr lang="en-US" sz="3354" b="true">
                <a:solidFill>
                  <a:srgbClr val="FFFFFF"/>
                </a:solidFill>
                <a:latin typeface="Alegreya Sans SC Bold"/>
                <a:ea typeface="Alegreya Sans SC Bold"/>
                <a:cs typeface="Alegreya Sans SC Bold"/>
                <a:sym typeface="Alegreya Sans SC Bold"/>
              </a:rPr>
              <a:t>Trust to Untrust Policy refers to the configuration of security rules that allow or restrict traffic from a secure (Trusted) network zone to a less secure (Untrusted) network zone. In Cisco ASA 5506, this is achieved using:</a:t>
            </a:r>
          </a:p>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Security Levels: Defining levels for interfaces (e.g., Inside = 100, Outside = 0).</a:t>
            </a:r>
          </a:p>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Access Control Lists (ACLs): Controlling allowed and denied traffic.</a:t>
            </a:r>
          </a:p>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Interface Configuration: Applying ACLs to interfaces.</a:t>
            </a:r>
          </a:p>
          <a:p>
            <a:pPr algn="l">
              <a:lnSpc>
                <a:spcPts val="4696"/>
              </a:lnSpc>
            </a:pPr>
            <a:r>
              <a:rPr lang="en-US" sz="3354" b="true">
                <a:solidFill>
                  <a:srgbClr val="FFFFFF"/>
                </a:solidFill>
                <a:latin typeface="Alegreya Sans SC Bold"/>
                <a:ea typeface="Alegreya Sans SC Bold"/>
                <a:cs typeface="Alegreya Sans SC Bold"/>
                <a:sym typeface="Alegreya Sans SC Bold"/>
              </a:rPr>
              <a:t>Configuration Steps:</a:t>
            </a:r>
          </a:p>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Define Security Levels: Assign a higher security level to Trusted (Inside) and lower to Untrusted (Outside).</a:t>
            </a:r>
          </a:p>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Create ACLs: Specify traffic rules (e.g., allow HTTP, deny others).</a:t>
            </a:r>
          </a:p>
          <a:p>
            <a:pPr algn="l" marL="724239" indent="-362119" lvl="1">
              <a:lnSpc>
                <a:spcPts val="4696"/>
              </a:lnSpc>
              <a:buFont typeface="Arial"/>
              <a:buChar char="•"/>
            </a:pPr>
            <a:r>
              <a:rPr lang="en-US" b="true" sz="3354">
                <a:solidFill>
                  <a:srgbClr val="FFFFFF"/>
                </a:solidFill>
                <a:latin typeface="Alegreya Sans SC Bold"/>
                <a:ea typeface="Alegreya Sans SC Bold"/>
                <a:cs typeface="Alegreya Sans SC Bold"/>
                <a:sym typeface="Alegreya Sans SC Bold"/>
              </a:rPr>
              <a:t>Apply ACLs: Bind ACLs to interfaces.</a:t>
            </a:r>
          </a:p>
          <a:p>
            <a:pPr algn="ctr">
              <a:lnSpc>
                <a:spcPts val="4696"/>
              </a:lnSpc>
              <a:spcBef>
                <a:spcPct val="0"/>
              </a:spcBef>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1958586" y="1108341"/>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4426874" y="742950"/>
            <a:ext cx="8719027"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D7FDFF"/>
                </a:solidFill>
                <a:latin typeface="Alegreya Sans SC Bold"/>
                <a:ea typeface="Alegreya Sans SC Bold"/>
                <a:cs typeface="Alegreya Sans SC Bold"/>
                <a:sym typeface="Alegreya Sans SC Bold"/>
              </a:rPr>
              <a:t>Introduction</a:t>
            </a:r>
          </a:p>
        </p:txBody>
      </p:sp>
      <p:sp>
        <p:nvSpPr>
          <p:cNvPr name="Freeform 3" id="3">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330183" y="2998442"/>
            <a:ext cx="15150959" cy="5811521"/>
          </a:xfrm>
          <a:prstGeom prst="rect">
            <a:avLst/>
          </a:prstGeom>
        </p:spPr>
        <p:txBody>
          <a:bodyPr anchor="t" rtlCol="false" tIns="0" lIns="0" bIns="0" rIns="0">
            <a:spAutoFit/>
          </a:bodyPr>
          <a:lstStyle/>
          <a:p>
            <a:pPr algn="l" marL="1021569" indent="-510784" lvl="1">
              <a:lnSpc>
                <a:spcPts val="6624"/>
              </a:lnSpc>
              <a:buFont typeface="Arial"/>
              <a:buChar char="•"/>
            </a:pPr>
            <a:r>
              <a:rPr lang="en-US" sz="4731">
                <a:solidFill>
                  <a:srgbClr val="D7FDFF"/>
                </a:solidFill>
                <a:latin typeface="Fira Sans"/>
                <a:ea typeface="Fira Sans"/>
                <a:cs typeface="Fira Sans"/>
                <a:sym typeface="Fira Sans"/>
              </a:rPr>
              <a:t>The main objective of this project was to design and implement a secure, scalable, and efficient network for a small business environment with 30 employees. </a:t>
            </a:r>
          </a:p>
          <a:p>
            <a:pPr algn="l" marL="1021569" indent="-510784" lvl="1">
              <a:lnSpc>
                <a:spcPts val="6624"/>
              </a:lnSpc>
              <a:buFont typeface="Arial"/>
              <a:buChar char="•"/>
            </a:pPr>
            <a:r>
              <a:rPr lang="en-US" sz="4731">
                <a:solidFill>
                  <a:srgbClr val="D7FDFF"/>
                </a:solidFill>
                <a:latin typeface="Fira Sans"/>
                <a:ea typeface="Fira Sans"/>
                <a:cs typeface="Fira Sans"/>
                <a:sym typeface="Fira Sans"/>
              </a:rPr>
              <a:t>Our design includes VLAN segmentation, firewall configurations, VPN implementation, and a DMZ (Demilitarized Zone)</a:t>
            </a:r>
          </a:p>
        </p:txBody>
      </p:sp>
      <p:sp>
        <p:nvSpPr>
          <p:cNvPr name="Freeform 5" id="5">
            <a:extLst>
              <a:ext uri="{C183D7F6-B498-43B3-948B-1728B52AA6E4}">
                <adec:decorative xmlns:adec="http://schemas.microsoft.com/office/drawing/2017/decorative" val="1"/>
              </a:ext>
            </a:extLst>
          </p:cNvPr>
          <p:cNvSpPr/>
          <p:nvPr/>
        </p:nvSpPr>
        <p:spPr>
          <a:xfrm flipH="true" flipV="true" rot="-10800000">
            <a:off x="609741" y="7072663"/>
            <a:ext cx="2182042" cy="2866766"/>
          </a:xfrm>
          <a:custGeom>
            <a:avLst/>
            <a:gdLst/>
            <a:ahLst/>
            <a:cxnLst/>
            <a:rect r="r" b="b" t="t" l="l"/>
            <a:pathLst>
              <a:path h="2866766" w="2182042">
                <a:moveTo>
                  <a:pt x="2182042" y="2866766"/>
                </a:moveTo>
                <a:lnTo>
                  <a:pt x="0" y="2866766"/>
                </a:lnTo>
                <a:lnTo>
                  <a:pt x="0" y="0"/>
                </a:lnTo>
                <a:lnTo>
                  <a:pt x="2182042" y="0"/>
                </a:lnTo>
                <a:lnTo>
                  <a:pt x="2182042" y="28667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true" rot="0">
            <a:off x="-62321" y="6264040"/>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true" flipV="true" rot="-10800000">
            <a:off x="16275638" y="1263808"/>
            <a:ext cx="2182042" cy="2866766"/>
          </a:xfrm>
          <a:custGeom>
            <a:avLst/>
            <a:gdLst/>
            <a:ahLst/>
            <a:cxnLst/>
            <a:rect r="r" b="b" t="t" l="l"/>
            <a:pathLst>
              <a:path h="2866766" w="2182042">
                <a:moveTo>
                  <a:pt x="2182042" y="2866766"/>
                </a:moveTo>
                <a:lnTo>
                  <a:pt x="0" y="2866766"/>
                </a:lnTo>
                <a:lnTo>
                  <a:pt x="0" y="0"/>
                </a:lnTo>
                <a:lnTo>
                  <a:pt x="2182042" y="0"/>
                </a:lnTo>
                <a:lnTo>
                  <a:pt x="2182042" y="28667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a:extLst>
              <a:ext uri="{C183D7F6-B498-43B3-948B-1728B52AA6E4}">
                <adec:decorative xmlns:adec="http://schemas.microsoft.com/office/drawing/2017/decorative" val="1"/>
              </a:ext>
            </a:extLst>
          </p:cNvPr>
          <p:cNvSpPr/>
          <p:nvPr/>
        </p:nvSpPr>
        <p:spPr>
          <a:xfrm flipH="true" flipV="true" rot="0">
            <a:off x="15666651" y="1028700"/>
            <a:ext cx="2182042" cy="2866766"/>
          </a:xfrm>
          <a:custGeom>
            <a:avLst/>
            <a:gdLst/>
            <a:ahLst/>
            <a:cxnLst/>
            <a:rect r="r" b="b" t="t" l="l"/>
            <a:pathLst>
              <a:path h="2866766" w="2182042">
                <a:moveTo>
                  <a:pt x="2182041" y="2866766"/>
                </a:moveTo>
                <a:lnTo>
                  <a:pt x="0" y="2866766"/>
                </a:lnTo>
                <a:lnTo>
                  <a:pt x="0" y="0"/>
                </a:lnTo>
                <a:lnTo>
                  <a:pt x="2182041" y="0"/>
                </a:lnTo>
                <a:lnTo>
                  <a:pt x="2182041" y="2866766"/>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488762" y="2904754"/>
            <a:ext cx="14543223" cy="267394"/>
          </a:xfrm>
          <a:custGeom>
            <a:avLst/>
            <a:gdLst/>
            <a:ahLst/>
            <a:cxnLst/>
            <a:rect r="r" b="b" t="t" l="l"/>
            <a:pathLst>
              <a:path h="267394" w="14543223">
                <a:moveTo>
                  <a:pt x="0" y="0"/>
                </a:moveTo>
                <a:lnTo>
                  <a:pt x="14543224" y="0"/>
                </a:lnTo>
                <a:lnTo>
                  <a:pt x="14543224" y="267393"/>
                </a:lnTo>
                <a:lnTo>
                  <a:pt x="0" y="267393"/>
                </a:lnTo>
                <a:lnTo>
                  <a:pt x="0" y="0"/>
                </a:lnTo>
                <a:close/>
              </a:path>
            </a:pathLst>
          </a:custGeom>
          <a:blipFill>
            <a:blip r:embed="rId2"/>
            <a:stretch>
              <a:fillRect l="-3947" t="0" r="-3947" b="-21938"/>
            </a:stretch>
          </a:blipFill>
        </p:spPr>
      </p:sp>
      <p:sp>
        <p:nvSpPr>
          <p:cNvPr name="Freeform 3" id="3"/>
          <p:cNvSpPr/>
          <p:nvPr/>
        </p:nvSpPr>
        <p:spPr>
          <a:xfrm flipH="false" flipV="false" rot="0">
            <a:off x="3146032" y="4032989"/>
            <a:ext cx="12230771" cy="1894091"/>
          </a:xfrm>
          <a:custGeom>
            <a:avLst/>
            <a:gdLst/>
            <a:ahLst/>
            <a:cxnLst/>
            <a:rect r="r" b="b" t="t" l="l"/>
            <a:pathLst>
              <a:path h="1894091" w="12230771">
                <a:moveTo>
                  <a:pt x="0" y="0"/>
                </a:moveTo>
                <a:lnTo>
                  <a:pt x="12230771" y="0"/>
                </a:lnTo>
                <a:lnTo>
                  <a:pt x="12230771" y="1894090"/>
                </a:lnTo>
                <a:lnTo>
                  <a:pt x="0" y="1894090"/>
                </a:lnTo>
                <a:lnTo>
                  <a:pt x="0" y="0"/>
                </a:lnTo>
                <a:close/>
              </a:path>
            </a:pathLst>
          </a:custGeom>
          <a:blipFill>
            <a:blip r:embed="rId3"/>
            <a:stretch>
              <a:fillRect l="-3301" t="0" r="-3301"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821488" y="6634658"/>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6783851" y="2114073"/>
            <a:ext cx="6538053" cy="6538053"/>
          </a:xfrm>
          <a:custGeom>
            <a:avLst/>
            <a:gdLst/>
            <a:ahLst/>
            <a:cxnLst/>
            <a:rect r="r" b="b" t="t" l="l"/>
            <a:pathLst>
              <a:path h="6538053" w="6538053">
                <a:moveTo>
                  <a:pt x="0" y="0"/>
                </a:moveTo>
                <a:lnTo>
                  <a:pt x="6538053" y="0"/>
                </a:lnTo>
                <a:lnTo>
                  <a:pt x="6538053"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688785" y="80003"/>
            <a:ext cx="1724025"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week2</a:t>
            </a:r>
          </a:p>
        </p:txBody>
      </p:sp>
      <p:sp>
        <p:nvSpPr>
          <p:cNvPr name="TextBox 7" id="7"/>
          <p:cNvSpPr txBox="true"/>
          <p:nvPr/>
        </p:nvSpPr>
        <p:spPr>
          <a:xfrm rot="0">
            <a:off x="1671408" y="2636022"/>
            <a:ext cx="15816202" cy="6917061"/>
          </a:xfrm>
          <a:prstGeom prst="rect">
            <a:avLst/>
          </a:prstGeom>
        </p:spPr>
        <p:txBody>
          <a:bodyPr anchor="t" rtlCol="false" tIns="0" lIns="0" bIns="0" rIns="0">
            <a:spAutoFit/>
          </a:bodyPr>
          <a:lstStyle/>
          <a:p>
            <a:pPr algn="l">
              <a:lnSpc>
                <a:spcPts val="5494"/>
              </a:lnSpc>
              <a:spcBef>
                <a:spcPct val="0"/>
              </a:spcBef>
            </a:pPr>
            <a:r>
              <a:rPr lang="en-US" b="true" sz="3924">
                <a:solidFill>
                  <a:srgbClr val="FFFFFF"/>
                </a:solidFill>
                <a:latin typeface="Alegreya Sans SC Bold"/>
                <a:ea typeface="Alegreya Sans SC Bold"/>
                <a:cs typeface="Alegreya Sans SC Bold"/>
                <a:sym typeface="Alegreya Sans SC Bold"/>
              </a:rPr>
              <a:t>           Device C</a:t>
            </a:r>
            <a:r>
              <a:rPr lang="en-US" b="true" sz="3924">
                <a:solidFill>
                  <a:srgbClr val="FFFFFF"/>
                </a:solidFill>
                <a:latin typeface="Alegreya Sans SC Bold"/>
                <a:ea typeface="Alegreya Sans SC Bold"/>
                <a:cs typeface="Alegreya Sans SC Bold"/>
                <a:sym typeface="Alegreya Sans SC Bold"/>
              </a:rPr>
              <a:t>onfiguration</a:t>
            </a:r>
          </a:p>
          <a:p>
            <a:pPr algn="l" marL="847352" indent="-423676" lvl="1">
              <a:lnSpc>
                <a:spcPts val="5494"/>
              </a:lnSpc>
              <a:spcBef>
                <a:spcPct val="0"/>
              </a:spcBef>
              <a:buFont typeface="Arial"/>
              <a:buChar char="•"/>
            </a:pPr>
            <a:r>
              <a:rPr lang="en-US" b="true" sz="3924">
                <a:solidFill>
                  <a:srgbClr val="FFFFFF"/>
                </a:solidFill>
                <a:latin typeface="Alegreya Sans SC Bold"/>
                <a:ea typeface="Alegreya Sans SC Bold"/>
                <a:cs typeface="Alegreya Sans SC Bold"/>
                <a:sym typeface="Alegreya Sans SC Bold"/>
              </a:rPr>
              <a:t>Configure routers, switches, and wireless access points as per the network design</a:t>
            </a:r>
          </a:p>
          <a:p>
            <a:pPr algn="l" marL="847352" indent="-423676" lvl="1">
              <a:lnSpc>
                <a:spcPts val="5494"/>
              </a:lnSpc>
              <a:spcBef>
                <a:spcPct val="0"/>
              </a:spcBef>
              <a:buFont typeface="Arial"/>
              <a:buChar char="•"/>
            </a:pPr>
            <a:r>
              <a:rPr lang="en-US" b="true" sz="3924">
                <a:solidFill>
                  <a:srgbClr val="FFFFFF"/>
                </a:solidFill>
                <a:latin typeface="Alegreya Sans SC Bold"/>
                <a:ea typeface="Alegreya Sans SC Bold"/>
                <a:cs typeface="Alegreya Sans SC Bold"/>
                <a:sym typeface="Alegreya Sans SC Bold"/>
              </a:rPr>
              <a:t>Implement VLANs to segment the network logically by department or function</a:t>
            </a:r>
          </a:p>
          <a:p>
            <a:pPr algn="l" marL="847352" indent="-423676" lvl="1">
              <a:lnSpc>
                <a:spcPts val="5494"/>
              </a:lnSpc>
              <a:spcBef>
                <a:spcPct val="0"/>
              </a:spcBef>
              <a:buFont typeface="Arial"/>
              <a:buChar char="•"/>
            </a:pPr>
            <a:r>
              <a:rPr lang="en-US" b="true" sz="3924">
                <a:solidFill>
                  <a:srgbClr val="FFFFFF"/>
                </a:solidFill>
                <a:latin typeface="Alegreya Sans SC Bold"/>
                <a:ea typeface="Alegreya Sans SC Bold"/>
                <a:cs typeface="Alegreya Sans SC Bold"/>
                <a:sym typeface="Alegreya Sans SC Bold"/>
              </a:rPr>
              <a:t>Set up routing protocols (e.g., OSPF, EIGRP) for efficient traffic flow between VLANs and networks</a:t>
            </a:r>
          </a:p>
          <a:p>
            <a:pPr algn="l" marL="847352" indent="-423676" lvl="1">
              <a:lnSpc>
                <a:spcPts val="5494"/>
              </a:lnSpc>
              <a:spcBef>
                <a:spcPct val="0"/>
              </a:spcBef>
              <a:buFont typeface="Arial"/>
              <a:buChar char="•"/>
            </a:pPr>
            <a:r>
              <a:rPr lang="en-US" b="true" sz="3924">
                <a:solidFill>
                  <a:srgbClr val="FFFFFF"/>
                </a:solidFill>
                <a:latin typeface="Alegreya Sans SC Bold"/>
                <a:ea typeface="Alegreya Sans SC Bold"/>
                <a:cs typeface="Alegreya Sans SC Bold"/>
                <a:sym typeface="Alegreya Sans SC Bold"/>
              </a:rPr>
              <a:t>Ensure device security settings like strong passwords and management access controls</a:t>
            </a:r>
          </a:p>
          <a:p>
            <a:pPr algn="l">
              <a:lnSpc>
                <a:spcPts val="4794"/>
              </a:lnSpc>
              <a:spcBef>
                <a:spcPct val="0"/>
              </a:spcBef>
            </a:pPr>
          </a:p>
        </p:txBody>
      </p:sp>
      <p:sp>
        <p:nvSpPr>
          <p:cNvPr name="Freeform 8" id="8">
            <a:extLst>
              <a:ext uri="{C183D7F6-B498-43B3-948B-1728B52AA6E4}">
                <adec:decorative xmlns:adec="http://schemas.microsoft.com/office/drawing/2017/decorative" val="1"/>
              </a:ext>
            </a:extLst>
          </p:cNvPr>
          <p:cNvSpPr/>
          <p:nvPr/>
        </p:nvSpPr>
        <p:spPr>
          <a:xfrm flipH="false" flipV="false" rot="0">
            <a:off x="159152" y="8393120"/>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217287" y="865552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807597" y="971281"/>
            <a:ext cx="5486400"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Sec</a:t>
            </a:r>
            <a:r>
              <a:rPr lang="en-US" b="true" sz="5024">
                <a:solidFill>
                  <a:srgbClr val="FFFFFF"/>
                </a:solidFill>
                <a:latin typeface="Alegreya Sans SC Bold"/>
                <a:ea typeface="Alegreya Sans SC Bold"/>
                <a:cs typeface="Alegreya Sans SC Bold"/>
                <a:sym typeface="Alegreya Sans SC Bold"/>
              </a:rPr>
              <a:t>urity Hardening</a:t>
            </a:r>
          </a:p>
        </p:txBody>
      </p:sp>
      <p:sp>
        <p:nvSpPr>
          <p:cNvPr name="TextBox 8" id="8"/>
          <p:cNvSpPr txBox="true"/>
          <p:nvPr/>
        </p:nvSpPr>
        <p:spPr>
          <a:xfrm rot="0">
            <a:off x="714737" y="3041851"/>
            <a:ext cx="16033830" cy="3606172"/>
          </a:xfrm>
          <a:prstGeom prst="rect">
            <a:avLst/>
          </a:prstGeom>
        </p:spPr>
        <p:txBody>
          <a:bodyPr anchor="t" rtlCol="false" tIns="0" lIns="0" bIns="0" rIns="0">
            <a:spAutoFit/>
          </a:bodyPr>
          <a:lstStyle/>
          <a:p>
            <a:pPr algn="l" marL="1084836" indent="-542418" lvl="1">
              <a:lnSpc>
                <a:spcPts val="7034"/>
              </a:lnSpc>
              <a:buFont typeface="Arial"/>
              <a:buChar char="•"/>
            </a:pPr>
            <a:r>
              <a:rPr lang="en-US" b="true" sz="5024">
                <a:solidFill>
                  <a:srgbClr val="FFFFFF"/>
                </a:solidFill>
                <a:latin typeface="Alegreya Sans SC Bold"/>
                <a:ea typeface="Alegreya Sans SC Bold"/>
                <a:cs typeface="Alegreya Sans SC Bold"/>
                <a:sym typeface="Alegreya Sans SC Bold"/>
              </a:rPr>
              <a:t>Change default passwords on all devices</a:t>
            </a:r>
          </a:p>
          <a:p>
            <a:pPr algn="l" marL="1084836" indent="-542418" lvl="1">
              <a:lnSpc>
                <a:spcPts val="7034"/>
              </a:lnSpc>
              <a:buFont typeface="Arial"/>
              <a:buChar char="•"/>
            </a:pPr>
            <a:r>
              <a:rPr lang="en-US" b="true" sz="5024">
                <a:solidFill>
                  <a:srgbClr val="FFFFFF"/>
                </a:solidFill>
                <a:latin typeface="Alegreya Sans SC Bold"/>
                <a:ea typeface="Alegreya Sans SC Bold"/>
                <a:cs typeface="Alegreya Sans SC Bold"/>
                <a:sym typeface="Alegreya Sans SC Bold"/>
              </a:rPr>
              <a:t>Disable unused services to reduce attack surface</a:t>
            </a:r>
          </a:p>
          <a:p>
            <a:pPr algn="l" marL="1084836" indent="-542418" lvl="1">
              <a:lnSpc>
                <a:spcPts val="7034"/>
              </a:lnSpc>
              <a:buFont typeface="Arial"/>
              <a:buChar char="•"/>
            </a:pPr>
            <a:r>
              <a:rPr lang="en-US" b="true" sz="5024">
                <a:solidFill>
                  <a:srgbClr val="FFFFFF"/>
                </a:solidFill>
                <a:latin typeface="Alegreya Sans SC Bold"/>
                <a:ea typeface="Alegreya Sans SC Bold"/>
                <a:cs typeface="Alegreya Sans SC Bold"/>
                <a:sym typeface="Alegreya Sans SC Bold"/>
              </a:rPr>
              <a:t>Keep devices up-to-date with latest patches</a:t>
            </a:r>
          </a:p>
          <a:p>
            <a:pPr algn="l">
              <a:lnSpc>
                <a:spcPts val="7034"/>
              </a:lnSpc>
              <a:spcBef>
                <a:spcPct val="0"/>
              </a:spcBef>
            </a:pP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1045719" y="-915301"/>
            <a:ext cx="3772662" cy="4956521"/>
          </a:xfrm>
          <a:custGeom>
            <a:avLst/>
            <a:gdLst/>
            <a:ahLst/>
            <a:cxnLst/>
            <a:rect r="r" b="b" t="t" l="l"/>
            <a:pathLst>
              <a:path h="4956521" w="3772662">
                <a:moveTo>
                  <a:pt x="3772661" y="0"/>
                </a:moveTo>
                <a:lnTo>
                  <a:pt x="0" y="0"/>
                </a:lnTo>
                <a:lnTo>
                  <a:pt x="0" y="4956521"/>
                </a:lnTo>
                <a:lnTo>
                  <a:pt x="3772661" y="4956521"/>
                </a:lnTo>
                <a:lnTo>
                  <a:pt x="3772661"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028700" y="-1067423"/>
            <a:ext cx="2567706" cy="3373451"/>
          </a:xfrm>
          <a:custGeom>
            <a:avLst/>
            <a:gdLst/>
            <a:ahLst/>
            <a:cxnLst/>
            <a:rect r="r" b="b" t="t" l="l"/>
            <a:pathLst>
              <a:path h="3373451" w="2567706">
                <a:moveTo>
                  <a:pt x="0" y="3373451"/>
                </a:moveTo>
                <a:lnTo>
                  <a:pt x="2567706" y="3373451"/>
                </a:lnTo>
                <a:lnTo>
                  <a:pt x="2567706" y="0"/>
                </a:lnTo>
                <a:lnTo>
                  <a:pt x="0" y="0"/>
                </a:lnTo>
                <a:lnTo>
                  <a:pt x="0" y="337345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864893" y="6475506"/>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6566826" y="2085136"/>
            <a:ext cx="6538053" cy="6538053"/>
          </a:xfrm>
          <a:custGeom>
            <a:avLst/>
            <a:gdLst/>
            <a:ahLst/>
            <a:cxnLst/>
            <a:rect r="r" b="b" t="t" l="l"/>
            <a:pathLst>
              <a:path h="6538053" w="6538053">
                <a:moveTo>
                  <a:pt x="0" y="0"/>
                </a:moveTo>
                <a:lnTo>
                  <a:pt x="6538053" y="0"/>
                </a:lnTo>
                <a:lnTo>
                  <a:pt x="6538053"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153206" y="838200"/>
            <a:ext cx="7172325"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Vulnerability Assessment</a:t>
            </a:r>
          </a:p>
        </p:txBody>
      </p:sp>
      <p:sp>
        <p:nvSpPr>
          <p:cNvPr name="TextBox 7" id="7"/>
          <p:cNvSpPr txBox="true"/>
          <p:nvPr/>
        </p:nvSpPr>
        <p:spPr>
          <a:xfrm rot="0">
            <a:off x="1838928" y="2206698"/>
            <a:ext cx="14249805" cy="1834522"/>
          </a:xfrm>
          <a:prstGeom prst="rect">
            <a:avLst/>
          </a:prstGeom>
        </p:spPr>
        <p:txBody>
          <a:bodyPr anchor="t" rtlCol="false" tIns="0" lIns="0" bIns="0" rIns="0">
            <a:spAutoFit/>
          </a:bodyPr>
          <a:lstStyle/>
          <a:p>
            <a:pPr algn="just" marL="1084836" indent="-542418" lvl="1">
              <a:lnSpc>
                <a:spcPts val="7034"/>
              </a:lnSpc>
              <a:buFont typeface="Arial"/>
              <a:buChar char="•"/>
            </a:pPr>
            <a:r>
              <a:rPr lang="en-US" b="true" sz="5024">
                <a:solidFill>
                  <a:srgbClr val="FFFFFF"/>
                </a:solidFill>
                <a:latin typeface="Alegreya Sans SC Bold"/>
                <a:ea typeface="Alegreya Sans SC Bold"/>
                <a:cs typeface="Alegreya Sans SC Bold"/>
                <a:sym typeface="Alegreya Sans SC Bold"/>
              </a:rPr>
              <a:t>Run full vulnerability scans regularly</a:t>
            </a:r>
          </a:p>
          <a:p>
            <a:pPr algn="just" marL="1084836" indent="-542418" lvl="1">
              <a:lnSpc>
                <a:spcPts val="7034"/>
              </a:lnSpc>
              <a:buFont typeface="Arial"/>
              <a:buChar char="•"/>
            </a:pPr>
            <a:r>
              <a:rPr lang="en-US" b="true" sz="5024">
                <a:solidFill>
                  <a:srgbClr val="FFFFFF"/>
                </a:solidFill>
                <a:latin typeface="Alegreya Sans SC Bold"/>
                <a:ea typeface="Alegreya Sans SC Bold"/>
                <a:cs typeface="Alegreya Sans SC Bold"/>
                <a:sym typeface="Alegreya Sans SC Bold"/>
              </a:rPr>
              <a:t>Identify and fix security gaps promptly</a:t>
            </a:r>
          </a:p>
        </p:txBody>
      </p:sp>
      <p:sp>
        <p:nvSpPr>
          <p:cNvPr name="TextBox 8" id="8"/>
          <p:cNvSpPr txBox="true"/>
          <p:nvPr/>
        </p:nvSpPr>
        <p:spPr>
          <a:xfrm rot="0">
            <a:off x="5153206" y="4275806"/>
            <a:ext cx="5724525"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Security Monitoring</a:t>
            </a:r>
          </a:p>
        </p:txBody>
      </p:sp>
      <p:sp>
        <p:nvSpPr>
          <p:cNvPr name="TextBox 9" id="9"/>
          <p:cNvSpPr txBox="true"/>
          <p:nvPr/>
        </p:nvSpPr>
        <p:spPr>
          <a:xfrm rot="0">
            <a:off x="1720847" y="5459089"/>
            <a:ext cx="15829508" cy="2720347"/>
          </a:xfrm>
          <a:prstGeom prst="rect">
            <a:avLst/>
          </a:prstGeom>
        </p:spPr>
        <p:txBody>
          <a:bodyPr anchor="t" rtlCol="false" tIns="0" lIns="0" bIns="0" rIns="0">
            <a:spAutoFit/>
          </a:bodyPr>
          <a:lstStyle/>
          <a:p>
            <a:pPr algn="l" marL="1084836" indent="-542418" lvl="1">
              <a:lnSpc>
                <a:spcPts val="7034"/>
              </a:lnSpc>
              <a:buFont typeface="Arial"/>
              <a:buChar char="•"/>
            </a:pPr>
            <a:r>
              <a:rPr lang="en-US" b="true" sz="5024">
                <a:solidFill>
                  <a:srgbClr val="FFFFFF"/>
                </a:solidFill>
                <a:latin typeface="Alegreya Sans SC Bold"/>
                <a:ea typeface="Alegreya Sans SC Bold"/>
                <a:cs typeface="Alegreya Sans SC Bold"/>
                <a:sym typeface="Alegreya Sans SC Bold"/>
              </a:rPr>
              <a:t>Enable logging on all devices</a:t>
            </a:r>
          </a:p>
          <a:p>
            <a:pPr algn="l" marL="1084836" indent="-542418" lvl="1">
              <a:lnSpc>
                <a:spcPts val="7034"/>
              </a:lnSpc>
              <a:buFont typeface="Arial"/>
              <a:buChar char="•"/>
            </a:pPr>
            <a:r>
              <a:rPr lang="en-US" b="true" sz="5024">
                <a:solidFill>
                  <a:srgbClr val="FFFFFF"/>
                </a:solidFill>
                <a:latin typeface="Alegreya Sans SC Bold"/>
                <a:ea typeface="Alegreya Sans SC Bold"/>
                <a:cs typeface="Alegreya Sans SC Bold"/>
                <a:sym typeface="Alegreya Sans SC Bold"/>
              </a:rPr>
              <a:t>Use monitoring tools to detect unusual activity</a:t>
            </a:r>
          </a:p>
          <a:p>
            <a:pPr algn="l" marL="1084836" indent="-542418" lvl="1">
              <a:lnSpc>
                <a:spcPts val="7034"/>
              </a:lnSpc>
              <a:buFont typeface="Arial"/>
              <a:buChar char="•"/>
            </a:pPr>
            <a:r>
              <a:rPr lang="en-US" b="true" sz="5024">
                <a:solidFill>
                  <a:srgbClr val="FFFFFF"/>
                </a:solidFill>
                <a:latin typeface="Alegreya Sans SC Bold"/>
                <a:ea typeface="Alegreya Sans SC Bold"/>
                <a:cs typeface="Alegreya Sans SC Bold"/>
                <a:sym typeface="Alegreya Sans SC Bold"/>
              </a:rPr>
              <a:t>Analyze logs to prevent and respond to threats early</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698479" y="-1259378"/>
            <a:ext cx="3772662" cy="4956521"/>
          </a:xfrm>
          <a:custGeom>
            <a:avLst/>
            <a:gdLst/>
            <a:ahLst/>
            <a:cxnLst/>
            <a:rect r="r" b="b" t="t" l="l"/>
            <a:pathLst>
              <a:path h="4956521" w="3772662">
                <a:moveTo>
                  <a:pt x="3772662" y="0"/>
                </a:moveTo>
                <a:lnTo>
                  <a:pt x="0" y="0"/>
                </a:lnTo>
                <a:lnTo>
                  <a:pt x="0" y="4956521"/>
                </a:lnTo>
                <a:lnTo>
                  <a:pt x="3772662" y="4956521"/>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631178" y="-1259378"/>
            <a:ext cx="2567706" cy="3373451"/>
          </a:xfrm>
          <a:custGeom>
            <a:avLst/>
            <a:gdLst/>
            <a:ahLst/>
            <a:cxnLst/>
            <a:rect r="r" b="b" t="t" l="l"/>
            <a:pathLst>
              <a:path h="3373451" w="2567706">
                <a:moveTo>
                  <a:pt x="0" y="3373451"/>
                </a:moveTo>
                <a:lnTo>
                  <a:pt x="2567706" y="3373451"/>
                </a:lnTo>
                <a:lnTo>
                  <a:pt x="2567706" y="0"/>
                </a:lnTo>
                <a:lnTo>
                  <a:pt x="0" y="0"/>
                </a:lnTo>
                <a:lnTo>
                  <a:pt x="0" y="337345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676805" y="6678063"/>
            <a:ext cx="3772662" cy="4956521"/>
          </a:xfrm>
          <a:custGeom>
            <a:avLst/>
            <a:gdLst/>
            <a:ahLst/>
            <a:cxnLst/>
            <a:rect r="r" b="b" t="t" l="l"/>
            <a:pathLst>
              <a:path h="4956521" w="3772662">
                <a:moveTo>
                  <a:pt x="0" y="4956522"/>
                </a:moveTo>
                <a:lnTo>
                  <a:pt x="3772661" y="4956522"/>
                </a:lnTo>
                <a:lnTo>
                  <a:pt x="3772661"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6277459" y="920216"/>
            <a:ext cx="6538053" cy="6538053"/>
          </a:xfrm>
          <a:custGeom>
            <a:avLst/>
            <a:gdLst/>
            <a:ahLst/>
            <a:cxnLst/>
            <a:rect r="r" b="b" t="t" l="l"/>
            <a:pathLst>
              <a:path h="6538053" w="6538053">
                <a:moveTo>
                  <a:pt x="0" y="0"/>
                </a:moveTo>
                <a:lnTo>
                  <a:pt x="6538053" y="0"/>
                </a:lnTo>
                <a:lnTo>
                  <a:pt x="6538053"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865552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714759" y="350618"/>
            <a:ext cx="5295900"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 SSH Configuration</a:t>
            </a:r>
          </a:p>
        </p:txBody>
      </p:sp>
      <p:sp>
        <p:nvSpPr>
          <p:cNvPr name="TextBox 8" id="8"/>
          <p:cNvSpPr txBox="true"/>
          <p:nvPr/>
        </p:nvSpPr>
        <p:spPr>
          <a:xfrm rot="0">
            <a:off x="2165913" y="2209893"/>
            <a:ext cx="5485352" cy="615535"/>
          </a:xfrm>
          <a:prstGeom prst="rect">
            <a:avLst/>
          </a:prstGeom>
        </p:spPr>
        <p:txBody>
          <a:bodyPr anchor="t" rtlCol="false" tIns="0" lIns="0" bIns="0" rIns="0">
            <a:spAutoFit/>
          </a:bodyPr>
          <a:lstStyle/>
          <a:p>
            <a:pPr algn="ctr">
              <a:lnSpc>
                <a:spcPts val="4562"/>
              </a:lnSpc>
              <a:spcBef>
                <a:spcPct val="0"/>
              </a:spcBef>
            </a:pPr>
            <a:r>
              <a:rPr lang="en-US" b="true" sz="3258">
                <a:solidFill>
                  <a:srgbClr val="FFFFFF"/>
                </a:solidFill>
                <a:latin typeface="Alegreya Sans SC Bold"/>
                <a:ea typeface="Alegreya Sans SC Bold"/>
                <a:cs typeface="Alegreya Sans SC Bold"/>
                <a:sym typeface="Alegreya Sans SC Bold"/>
              </a:rPr>
              <a:t>Set Device Hostname &amp; Domain</a:t>
            </a:r>
          </a:p>
        </p:txBody>
      </p:sp>
      <p:sp>
        <p:nvSpPr>
          <p:cNvPr name="TextBox 9" id="9"/>
          <p:cNvSpPr txBox="true"/>
          <p:nvPr/>
        </p:nvSpPr>
        <p:spPr>
          <a:xfrm rot="0">
            <a:off x="1878836" y="3725718"/>
            <a:ext cx="2724150" cy="4491997"/>
          </a:xfrm>
          <a:prstGeom prst="rect">
            <a:avLst/>
          </a:prstGeom>
        </p:spPr>
        <p:txBody>
          <a:bodyPr anchor="t" rtlCol="false" tIns="0" lIns="0" bIns="0" rIns="0">
            <a:spAutoFit/>
          </a:bodyPr>
          <a:lstStyle/>
          <a:p>
            <a:pPr algn="ctr">
              <a:lnSpc>
                <a:spcPts val="7034"/>
              </a:lnSpc>
            </a:pPr>
            <a:r>
              <a:rPr lang="en-US" sz="5024" b="true">
                <a:solidFill>
                  <a:srgbClr val="FFFFFF"/>
                </a:solidFill>
                <a:latin typeface="Alegreya Sans SC Bold"/>
                <a:ea typeface="Alegreya Sans SC Bold"/>
                <a:cs typeface="Alegreya Sans SC Bold"/>
                <a:sym typeface="Alegreya Sans SC Bold"/>
              </a:rPr>
              <a:t>sales </a:t>
            </a:r>
          </a:p>
          <a:p>
            <a:pPr algn="ctr">
              <a:lnSpc>
                <a:spcPts val="7034"/>
              </a:lnSpc>
            </a:pPr>
            <a:r>
              <a:rPr lang="en-US" sz="5024" b="true">
                <a:solidFill>
                  <a:srgbClr val="FFFFFF"/>
                </a:solidFill>
                <a:latin typeface="Alegreya Sans SC Bold"/>
                <a:ea typeface="Alegreya Sans SC Bold"/>
                <a:cs typeface="Alegreya Sans SC Bold"/>
                <a:sym typeface="Alegreya Sans SC Bold"/>
              </a:rPr>
              <a:t>it </a:t>
            </a:r>
          </a:p>
          <a:p>
            <a:pPr algn="ctr">
              <a:lnSpc>
                <a:spcPts val="7034"/>
              </a:lnSpc>
            </a:pPr>
            <a:r>
              <a:rPr lang="en-US" sz="5024" b="true">
                <a:solidFill>
                  <a:srgbClr val="FFFFFF"/>
                </a:solidFill>
                <a:latin typeface="Alegreya Sans SC Bold"/>
                <a:ea typeface="Alegreya Sans SC Bold"/>
                <a:cs typeface="Alegreya Sans SC Bold"/>
                <a:sym typeface="Alegreya Sans SC Bold"/>
              </a:rPr>
              <a:t>markting </a:t>
            </a:r>
          </a:p>
          <a:p>
            <a:pPr algn="ctr">
              <a:lnSpc>
                <a:spcPts val="7034"/>
              </a:lnSpc>
            </a:pPr>
            <a:r>
              <a:rPr lang="en-US" sz="5024" b="true">
                <a:solidFill>
                  <a:srgbClr val="FFFFFF"/>
                </a:solidFill>
                <a:latin typeface="Alegreya Sans SC Bold"/>
                <a:ea typeface="Alegreya Sans SC Bold"/>
                <a:cs typeface="Alegreya Sans SC Bold"/>
                <a:sym typeface="Alegreya Sans SC Bold"/>
              </a:rPr>
              <a:t>hr</a:t>
            </a:r>
          </a:p>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managers</a:t>
            </a:r>
          </a:p>
        </p:txBody>
      </p:sp>
      <p:sp>
        <p:nvSpPr>
          <p:cNvPr name="TextBox 10" id="10"/>
          <p:cNvSpPr txBox="true"/>
          <p:nvPr/>
        </p:nvSpPr>
        <p:spPr>
          <a:xfrm rot="0">
            <a:off x="5035127" y="4633505"/>
            <a:ext cx="10810191" cy="1818324"/>
          </a:xfrm>
          <a:prstGeom prst="rect">
            <a:avLst/>
          </a:prstGeom>
        </p:spPr>
        <p:txBody>
          <a:bodyPr anchor="t" rtlCol="false" tIns="0" lIns="0" bIns="0" rIns="0">
            <a:spAutoFit/>
          </a:bodyPr>
          <a:lstStyle/>
          <a:p>
            <a:pPr algn="ctr">
              <a:lnSpc>
                <a:spcPts val="4685"/>
              </a:lnSpc>
              <a:spcBef>
                <a:spcPct val="0"/>
              </a:spcBef>
            </a:pPr>
            <a:r>
              <a:rPr lang="en-US" b="true" sz="3346">
                <a:solidFill>
                  <a:srgbClr val="FFFFFF"/>
                </a:solidFill>
                <a:latin typeface="Alegreya Sans SC Bold"/>
                <a:ea typeface="Alegreya Sans SC Bold"/>
                <a:cs typeface="Alegreya Sans SC Bold"/>
                <a:sym typeface="Alegreya Sans SC Bold"/>
              </a:rPr>
              <a:t>To enhance network security, Telnet access was disabled, and SSH was configured as the secure remote access method.</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657010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659970" y="3254506"/>
            <a:ext cx="9007531" cy="6003794"/>
          </a:xfrm>
          <a:custGeom>
            <a:avLst/>
            <a:gdLst/>
            <a:ahLst/>
            <a:cxnLst/>
            <a:rect r="r" b="b" t="t" l="l"/>
            <a:pathLst>
              <a:path h="6003794" w="9007531">
                <a:moveTo>
                  <a:pt x="0" y="0"/>
                </a:moveTo>
                <a:lnTo>
                  <a:pt x="9007531" y="0"/>
                </a:lnTo>
                <a:lnTo>
                  <a:pt x="9007531" y="6003794"/>
                </a:lnTo>
                <a:lnTo>
                  <a:pt x="0" y="6003794"/>
                </a:lnTo>
                <a:lnTo>
                  <a:pt x="0" y="0"/>
                </a:lnTo>
                <a:close/>
              </a:path>
            </a:pathLst>
          </a:custGeom>
          <a:blipFill>
            <a:blip r:embed="rId8"/>
            <a:stretch>
              <a:fillRect l="0" t="0" r="-25464" b="0"/>
            </a:stretch>
          </a:blipFill>
        </p:spPr>
      </p:sp>
      <p:sp>
        <p:nvSpPr>
          <p:cNvPr name="Freeform 8" id="8"/>
          <p:cNvSpPr/>
          <p:nvPr/>
        </p:nvSpPr>
        <p:spPr>
          <a:xfrm flipH="false" flipV="false" rot="0">
            <a:off x="3520973" y="3212126"/>
            <a:ext cx="4138997" cy="6046174"/>
          </a:xfrm>
          <a:custGeom>
            <a:avLst/>
            <a:gdLst/>
            <a:ahLst/>
            <a:cxnLst/>
            <a:rect r="r" b="b" t="t" l="l"/>
            <a:pathLst>
              <a:path h="6046174" w="4138997">
                <a:moveTo>
                  <a:pt x="0" y="0"/>
                </a:moveTo>
                <a:lnTo>
                  <a:pt x="4138997" y="0"/>
                </a:lnTo>
                <a:lnTo>
                  <a:pt x="4138997" y="6046174"/>
                </a:lnTo>
                <a:lnTo>
                  <a:pt x="0" y="6046174"/>
                </a:lnTo>
                <a:lnTo>
                  <a:pt x="0" y="0"/>
                </a:lnTo>
                <a:close/>
              </a:path>
            </a:pathLst>
          </a:custGeom>
          <a:blipFill>
            <a:blip r:embed="rId9"/>
            <a:stretch>
              <a:fillRect l="0" t="-4929" r="-199962" b="-4929"/>
            </a:stretch>
          </a:blipFill>
        </p:spPr>
      </p:sp>
      <p:sp>
        <p:nvSpPr>
          <p:cNvPr name="TextBox 9" id="9"/>
          <p:cNvSpPr txBox="true"/>
          <p:nvPr/>
        </p:nvSpPr>
        <p:spPr>
          <a:xfrm rot="0">
            <a:off x="2915031" y="1923573"/>
            <a:ext cx="11301259"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test shh</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973623"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202819" y="806034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941181" y="3172512"/>
            <a:ext cx="5283614" cy="5565881"/>
          </a:xfrm>
          <a:custGeom>
            <a:avLst/>
            <a:gdLst/>
            <a:ahLst/>
            <a:cxnLst/>
            <a:rect r="r" b="b" t="t" l="l"/>
            <a:pathLst>
              <a:path h="5565881" w="5283614">
                <a:moveTo>
                  <a:pt x="0" y="0"/>
                </a:moveTo>
                <a:lnTo>
                  <a:pt x="5283614" y="0"/>
                </a:lnTo>
                <a:lnTo>
                  <a:pt x="5283614" y="5565881"/>
                </a:lnTo>
                <a:lnTo>
                  <a:pt x="0" y="5565881"/>
                </a:lnTo>
                <a:lnTo>
                  <a:pt x="0" y="0"/>
                </a:lnTo>
                <a:close/>
              </a:path>
            </a:pathLst>
          </a:custGeom>
          <a:blipFill>
            <a:blip r:embed="rId8"/>
            <a:stretch>
              <a:fillRect l="0" t="-4314" r="-113892" b="0"/>
            </a:stretch>
          </a:blipFill>
        </p:spPr>
      </p:sp>
      <p:sp>
        <p:nvSpPr>
          <p:cNvPr name="Freeform 8" id="8"/>
          <p:cNvSpPr/>
          <p:nvPr/>
        </p:nvSpPr>
        <p:spPr>
          <a:xfrm flipH="false" flipV="false" rot="0">
            <a:off x="326210" y="3509934"/>
            <a:ext cx="4361065" cy="5228459"/>
          </a:xfrm>
          <a:custGeom>
            <a:avLst/>
            <a:gdLst/>
            <a:ahLst/>
            <a:cxnLst/>
            <a:rect r="r" b="b" t="t" l="l"/>
            <a:pathLst>
              <a:path h="5228459" w="4361065">
                <a:moveTo>
                  <a:pt x="0" y="0"/>
                </a:moveTo>
                <a:lnTo>
                  <a:pt x="4361065" y="0"/>
                </a:lnTo>
                <a:lnTo>
                  <a:pt x="4361065" y="5228459"/>
                </a:lnTo>
                <a:lnTo>
                  <a:pt x="0" y="5228459"/>
                </a:lnTo>
                <a:lnTo>
                  <a:pt x="0" y="0"/>
                </a:lnTo>
                <a:close/>
              </a:path>
            </a:pathLst>
          </a:custGeom>
          <a:blipFill>
            <a:blip r:embed="rId9"/>
            <a:stretch>
              <a:fillRect l="0" t="0" r="-157096" b="0"/>
            </a:stretch>
          </a:blipFill>
        </p:spPr>
      </p:sp>
      <p:sp>
        <p:nvSpPr>
          <p:cNvPr name="Freeform 9" id="9"/>
          <p:cNvSpPr/>
          <p:nvPr/>
        </p:nvSpPr>
        <p:spPr>
          <a:xfrm flipH="false" flipV="false" rot="0">
            <a:off x="4709206" y="3511560"/>
            <a:ext cx="4210043" cy="5226832"/>
          </a:xfrm>
          <a:custGeom>
            <a:avLst/>
            <a:gdLst/>
            <a:ahLst/>
            <a:cxnLst/>
            <a:rect r="r" b="b" t="t" l="l"/>
            <a:pathLst>
              <a:path h="5226832" w="4210043">
                <a:moveTo>
                  <a:pt x="0" y="0"/>
                </a:moveTo>
                <a:lnTo>
                  <a:pt x="4210044" y="0"/>
                </a:lnTo>
                <a:lnTo>
                  <a:pt x="4210044" y="5226833"/>
                </a:lnTo>
                <a:lnTo>
                  <a:pt x="0" y="5226833"/>
                </a:lnTo>
                <a:lnTo>
                  <a:pt x="0" y="0"/>
                </a:lnTo>
                <a:close/>
              </a:path>
            </a:pathLst>
          </a:custGeom>
          <a:blipFill>
            <a:blip r:embed="rId10"/>
            <a:stretch>
              <a:fillRect l="0" t="0" r="-168435" b="0"/>
            </a:stretch>
          </a:blipFill>
        </p:spPr>
      </p:sp>
      <p:sp>
        <p:nvSpPr>
          <p:cNvPr name="TextBox 10" id="10"/>
          <p:cNvSpPr txBox="true"/>
          <p:nvPr/>
        </p:nvSpPr>
        <p:spPr>
          <a:xfrm rot="0">
            <a:off x="5445850" y="459101"/>
            <a:ext cx="6492240"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vlan 20&amp;30</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973623"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202819" y="806034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6580183" y="2173833"/>
            <a:ext cx="4362842" cy="6238694"/>
          </a:xfrm>
          <a:custGeom>
            <a:avLst/>
            <a:gdLst/>
            <a:ahLst/>
            <a:cxnLst/>
            <a:rect r="r" b="b" t="t" l="l"/>
            <a:pathLst>
              <a:path h="6238694" w="4362842">
                <a:moveTo>
                  <a:pt x="0" y="0"/>
                </a:moveTo>
                <a:lnTo>
                  <a:pt x="4362842" y="0"/>
                </a:lnTo>
                <a:lnTo>
                  <a:pt x="4362842" y="6238694"/>
                </a:lnTo>
                <a:lnTo>
                  <a:pt x="0" y="6238694"/>
                </a:lnTo>
                <a:lnTo>
                  <a:pt x="0" y="0"/>
                </a:lnTo>
                <a:close/>
              </a:path>
            </a:pathLst>
          </a:custGeom>
          <a:blipFill>
            <a:blip r:embed="rId8"/>
            <a:stretch>
              <a:fillRect l="0" t="0" r="0" b="0"/>
            </a:stretch>
          </a:blipFill>
        </p:spPr>
      </p:sp>
      <p:sp>
        <p:nvSpPr>
          <p:cNvPr name="Freeform 8" id="8"/>
          <p:cNvSpPr/>
          <p:nvPr/>
        </p:nvSpPr>
        <p:spPr>
          <a:xfrm flipH="false" flipV="false" rot="0">
            <a:off x="497413" y="3127807"/>
            <a:ext cx="5964180" cy="4229149"/>
          </a:xfrm>
          <a:custGeom>
            <a:avLst/>
            <a:gdLst/>
            <a:ahLst/>
            <a:cxnLst/>
            <a:rect r="r" b="b" t="t" l="l"/>
            <a:pathLst>
              <a:path h="4229149" w="5964180">
                <a:moveTo>
                  <a:pt x="0" y="0"/>
                </a:moveTo>
                <a:lnTo>
                  <a:pt x="5964180" y="0"/>
                </a:lnTo>
                <a:lnTo>
                  <a:pt x="5964180" y="4229149"/>
                </a:lnTo>
                <a:lnTo>
                  <a:pt x="0" y="4229149"/>
                </a:lnTo>
                <a:lnTo>
                  <a:pt x="0" y="0"/>
                </a:lnTo>
                <a:close/>
              </a:path>
            </a:pathLst>
          </a:custGeom>
          <a:blipFill>
            <a:blip r:embed="rId9"/>
            <a:stretch>
              <a:fillRect l="0" t="0" r="-78159" b="0"/>
            </a:stretch>
          </a:blipFill>
        </p:spPr>
      </p:sp>
      <p:sp>
        <p:nvSpPr>
          <p:cNvPr name="Freeform 9" id="9"/>
          <p:cNvSpPr/>
          <p:nvPr/>
        </p:nvSpPr>
        <p:spPr>
          <a:xfrm flipH="false" flipV="false" rot="0">
            <a:off x="10943025" y="2173833"/>
            <a:ext cx="3989472" cy="6249892"/>
          </a:xfrm>
          <a:custGeom>
            <a:avLst/>
            <a:gdLst/>
            <a:ahLst/>
            <a:cxnLst/>
            <a:rect r="r" b="b" t="t" l="l"/>
            <a:pathLst>
              <a:path h="6249892" w="3989472">
                <a:moveTo>
                  <a:pt x="0" y="0"/>
                </a:moveTo>
                <a:lnTo>
                  <a:pt x="3989472" y="0"/>
                </a:lnTo>
                <a:lnTo>
                  <a:pt x="3989472" y="6249891"/>
                </a:lnTo>
                <a:lnTo>
                  <a:pt x="0" y="6249891"/>
                </a:lnTo>
                <a:lnTo>
                  <a:pt x="0" y="0"/>
                </a:lnTo>
                <a:close/>
              </a:path>
            </a:pathLst>
          </a:custGeom>
          <a:blipFill>
            <a:blip r:embed="rId10"/>
            <a:stretch>
              <a:fillRect l="0" t="0" r="0" b="0"/>
            </a:stretch>
          </a:blipFill>
        </p:spPr>
      </p:sp>
      <p:sp>
        <p:nvSpPr>
          <p:cNvPr name="TextBox 10" id="10"/>
          <p:cNvSpPr txBox="true"/>
          <p:nvPr/>
        </p:nvSpPr>
        <p:spPr>
          <a:xfrm rot="0">
            <a:off x="6200775" y="459101"/>
            <a:ext cx="5886450"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router  confegration</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584858" y="6958529"/>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6865419"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612470" y="9164062"/>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397085" y="3010806"/>
            <a:ext cx="7529636" cy="3947723"/>
          </a:xfrm>
          <a:custGeom>
            <a:avLst/>
            <a:gdLst/>
            <a:ahLst/>
            <a:cxnLst/>
            <a:rect r="r" b="b" t="t" l="l"/>
            <a:pathLst>
              <a:path h="3947723" w="7529636">
                <a:moveTo>
                  <a:pt x="0" y="0"/>
                </a:moveTo>
                <a:lnTo>
                  <a:pt x="7529637" y="0"/>
                </a:lnTo>
                <a:lnTo>
                  <a:pt x="7529637" y="3947723"/>
                </a:lnTo>
                <a:lnTo>
                  <a:pt x="0" y="3947723"/>
                </a:lnTo>
                <a:lnTo>
                  <a:pt x="0" y="0"/>
                </a:lnTo>
                <a:close/>
              </a:path>
            </a:pathLst>
          </a:custGeom>
          <a:blipFill>
            <a:blip r:embed="rId8"/>
            <a:stretch>
              <a:fillRect l="-25514" t="-18804" r="-24576" b="-28625"/>
            </a:stretch>
          </a:blipFill>
        </p:spPr>
      </p:sp>
      <p:sp>
        <p:nvSpPr>
          <p:cNvPr name="TextBox 8" id="8"/>
          <p:cNvSpPr txBox="true"/>
          <p:nvPr/>
        </p:nvSpPr>
        <p:spPr>
          <a:xfrm rot="0">
            <a:off x="138767" y="4309624"/>
            <a:ext cx="10707362" cy="5183511"/>
          </a:xfrm>
          <a:prstGeom prst="rect">
            <a:avLst/>
          </a:prstGeom>
        </p:spPr>
        <p:txBody>
          <a:bodyPr anchor="t" rtlCol="false" tIns="0" lIns="0" bIns="0" rIns="0">
            <a:spAutoFit/>
          </a:bodyPr>
          <a:lstStyle/>
          <a:p>
            <a:pPr algn="l" marL="631457" indent="-315729" lvl="1">
              <a:lnSpc>
                <a:spcPts val="4094"/>
              </a:lnSpc>
              <a:buFont typeface="Arial"/>
              <a:buChar char="•"/>
            </a:pPr>
            <a:r>
              <a:rPr lang="en-US" b="true" sz="2924">
                <a:solidFill>
                  <a:srgbClr val="FFFFFF"/>
                </a:solidFill>
                <a:latin typeface="Alegreya Sans SC Bold"/>
                <a:ea typeface="Alegreya Sans SC Bold"/>
                <a:cs typeface="Alegreya Sans SC Bold"/>
                <a:sym typeface="Alegreya Sans SC Bold"/>
              </a:rPr>
              <a:t>In our network design, we use Router2 (Cisco 2911) as the central gateway to connect our internal network to the internet and also as a secure connection point to the firewall.</a:t>
            </a:r>
          </a:p>
          <a:p>
            <a:pPr algn="l" marL="631457" indent="-315729" lvl="1">
              <a:lnSpc>
                <a:spcPts val="4094"/>
              </a:lnSpc>
              <a:buFont typeface="Arial"/>
              <a:buChar char="•"/>
            </a:pPr>
            <a:r>
              <a:rPr lang="en-US" b="true" sz="2924">
                <a:solidFill>
                  <a:srgbClr val="FFFFFF"/>
                </a:solidFill>
                <a:latin typeface="Alegreya Sans SC Bold"/>
                <a:ea typeface="Alegreya Sans SC Bold"/>
                <a:cs typeface="Alegreya Sans SC Bold"/>
                <a:sym typeface="Alegreya Sans SC Bold"/>
              </a:rPr>
              <a:t>Internal Network Design:</a:t>
            </a:r>
          </a:p>
          <a:p>
            <a:pPr algn="l" marL="631457" indent="-315729" lvl="1">
              <a:lnSpc>
                <a:spcPts val="4094"/>
              </a:lnSpc>
              <a:buFont typeface="Arial"/>
              <a:buChar char="•"/>
            </a:pPr>
            <a:r>
              <a:rPr lang="en-US" b="true" sz="2924">
                <a:solidFill>
                  <a:srgbClr val="FFFFFF"/>
                </a:solidFill>
                <a:latin typeface="Alegreya Sans SC Bold"/>
                <a:ea typeface="Alegreya Sans SC Bold"/>
                <a:cs typeface="Alegreya Sans SC Bold"/>
                <a:sym typeface="Alegreya Sans SC Bold"/>
              </a:rPr>
              <a:t>Our internal network includes multiple servers simulating services like Google, Amazon, Airbnb, Uber, Didi, Indrive, etc.</a:t>
            </a:r>
          </a:p>
          <a:p>
            <a:pPr algn="l" marL="631457" indent="-315729" lvl="1">
              <a:lnSpc>
                <a:spcPts val="4094"/>
              </a:lnSpc>
              <a:buFont typeface="Arial"/>
              <a:buChar char="•"/>
            </a:pPr>
            <a:r>
              <a:rPr lang="en-US" b="true" sz="2924">
                <a:solidFill>
                  <a:srgbClr val="FFFFFF"/>
                </a:solidFill>
                <a:latin typeface="Alegreya Sans SC Bold"/>
                <a:ea typeface="Alegreya Sans SC Bold"/>
                <a:cs typeface="Alegreya Sans SC Bold"/>
                <a:sym typeface="Alegreya Sans SC Bold"/>
              </a:rPr>
              <a:t>These servers are connected through a 2960-24TT Switch, which handles internal traffic switching.</a:t>
            </a:r>
          </a:p>
          <a:p>
            <a:pPr algn="l" marL="631457" indent="-315729" lvl="1">
              <a:lnSpc>
                <a:spcPts val="4094"/>
              </a:lnSpc>
              <a:buFont typeface="Arial"/>
              <a:buChar char="•"/>
            </a:pPr>
          </a:p>
        </p:txBody>
      </p:sp>
      <p:sp>
        <p:nvSpPr>
          <p:cNvPr name="TextBox 9" id="9"/>
          <p:cNvSpPr txBox="true"/>
          <p:nvPr/>
        </p:nvSpPr>
        <p:spPr>
          <a:xfrm rot="0">
            <a:off x="6310312" y="838200"/>
            <a:ext cx="5667375"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router and internat</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973623"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202819" y="806034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486734" y="2273960"/>
            <a:ext cx="7814425" cy="5739081"/>
          </a:xfrm>
          <a:custGeom>
            <a:avLst/>
            <a:gdLst/>
            <a:ahLst/>
            <a:cxnLst/>
            <a:rect r="r" b="b" t="t" l="l"/>
            <a:pathLst>
              <a:path h="5739081" w="7814425">
                <a:moveTo>
                  <a:pt x="0" y="0"/>
                </a:moveTo>
                <a:lnTo>
                  <a:pt x="7814425" y="0"/>
                </a:lnTo>
                <a:lnTo>
                  <a:pt x="7814425" y="5739080"/>
                </a:lnTo>
                <a:lnTo>
                  <a:pt x="0" y="5739080"/>
                </a:lnTo>
                <a:lnTo>
                  <a:pt x="0" y="0"/>
                </a:lnTo>
                <a:close/>
              </a:path>
            </a:pathLst>
          </a:custGeom>
          <a:blipFill>
            <a:blip r:embed="rId8"/>
            <a:stretch>
              <a:fillRect l="0" t="0" r="0" b="0"/>
            </a:stretch>
          </a:blipFill>
        </p:spPr>
      </p:sp>
      <p:sp>
        <p:nvSpPr>
          <p:cNvPr name="Freeform 8" id="8"/>
          <p:cNvSpPr/>
          <p:nvPr/>
        </p:nvSpPr>
        <p:spPr>
          <a:xfrm flipH="false" flipV="false" rot="0">
            <a:off x="8301159" y="2273960"/>
            <a:ext cx="10453703" cy="5820148"/>
          </a:xfrm>
          <a:custGeom>
            <a:avLst/>
            <a:gdLst/>
            <a:ahLst/>
            <a:cxnLst/>
            <a:rect r="r" b="b" t="t" l="l"/>
            <a:pathLst>
              <a:path h="5820148" w="10453703">
                <a:moveTo>
                  <a:pt x="0" y="0"/>
                </a:moveTo>
                <a:lnTo>
                  <a:pt x="10453704" y="0"/>
                </a:lnTo>
                <a:lnTo>
                  <a:pt x="10453704" y="5820148"/>
                </a:lnTo>
                <a:lnTo>
                  <a:pt x="0" y="5820148"/>
                </a:lnTo>
                <a:lnTo>
                  <a:pt x="0" y="0"/>
                </a:lnTo>
                <a:close/>
              </a:path>
            </a:pathLst>
          </a:custGeom>
          <a:blipFill>
            <a:blip r:embed="rId9"/>
            <a:stretch>
              <a:fillRect l="0" t="0" r="-8107" b="0"/>
            </a:stretch>
          </a:blipFill>
        </p:spPr>
      </p:sp>
      <p:sp>
        <p:nvSpPr>
          <p:cNvPr name="TextBox 9" id="9"/>
          <p:cNvSpPr txBox="true"/>
          <p:nvPr/>
        </p:nvSpPr>
        <p:spPr>
          <a:xfrm rot="0">
            <a:off x="6000750" y="459101"/>
            <a:ext cx="6286500"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router  2 confegration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474785" y="6412560"/>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608543" y="3372698"/>
            <a:ext cx="10464736" cy="5742560"/>
          </a:xfrm>
          <a:prstGeom prst="rect">
            <a:avLst/>
          </a:prstGeom>
        </p:spPr>
        <p:txBody>
          <a:bodyPr anchor="t" rtlCol="false" tIns="0" lIns="0" bIns="0" rIns="0">
            <a:spAutoFit/>
          </a:bodyPr>
          <a:lstStyle/>
          <a:p>
            <a:pPr algn="ctr" marL="705595" indent="-352798" lvl="1">
              <a:lnSpc>
                <a:spcPts val="4575"/>
              </a:lnSpc>
              <a:buFont typeface="Arial"/>
              <a:buChar char="•"/>
            </a:pPr>
            <a:r>
              <a:rPr lang="en-US" sz="3268">
                <a:solidFill>
                  <a:srgbClr val="D7FDFF"/>
                </a:solidFill>
                <a:latin typeface="Fira Sans"/>
                <a:ea typeface="Fira Sans"/>
                <a:cs typeface="Fira Sans"/>
                <a:sym typeface="Fira Sans"/>
              </a:rPr>
              <a:t>Overview of the small business network with 30 employees</a:t>
            </a:r>
          </a:p>
          <a:p>
            <a:pPr algn="ctr" marL="705595" indent="-352798" lvl="1">
              <a:lnSpc>
                <a:spcPts val="4575"/>
              </a:lnSpc>
              <a:buFont typeface="Arial"/>
              <a:buChar char="•"/>
            </a:pPr>
            <a:r>
              <a:rPr lang="en-US" sz="3268">
                <a:solidFill>
                  <a:srgbClr val="D7FDFF"/>
                </a:solidFill>
                <a:latin typeface="Fira Sans"/>
                <a:ea typeface="Fira Sans"/>
                <a:cs typeface="Fira Sans"/>
                <a:sym typeface="Fira Sans"/>
              </a:rPr>
              <a:t>Description of services: Workstations, Printers, Server, Guest Wi-Fi</a:t>
            </a:r>
          </a:p>
          <a:p>
            <a:pPr algn="ctr" marL="705595" indent="-352798" lvl="1">
              <a:lnSpc>
                <a:spcPts val="4575"/>
              </a:lnSpc>
              <a:buFont typeface="Arial"/>
              <a:buChar char="•"/>
            </a:pPr>
            <a:r>
              <a:rPr lang="en-US" sz="3268">
                <a:solidFill>
                  <a:srgbClr val="D7FDFF"/>
                </a:solidFill>
                <a:latin typeface="Fira Sans"/>
                <a:ea typeface="Fira Sans"/>
                <a:cs typeface="Fira Sans"/>
                <a:sym typeface="Fira Sans"/>
              </a:rPr>
              <a:t>Main security focus: VLANs, Firewalls, VPN, and Access Control</a:t>
            </a:r>
          </a:p>
          <a:p>
            <a:pPr algn="ctr" marL="705595" indent="-352798" lvl="1">
              <a:lnSpc>
                <a:spcPts val="4575"/>
              </a:lnSpc>
              <a:buFont typeface="Arial"/>
              <a:buChar char="•"/>
            </a:pPr>
            <a:r>
              <a:rPr lang="en-US" sz="3268">
                <a:solidFill>
                  <a:srgbClr val="D7FDFF"/>
                </a:solidFill>
                <a:latin typeface="Fira Sans"/>
                <a:ea typeface="Fira Sans"/>
                <a:cs typeface="Fira Sans"/>
                <a:sym typeface="Fira Sans"/>
              </a:rPr>
              <a:t>Technologies used: Cisco Packet Tracer, Cisco 2911 Router, 2960 Switches</a:t>
            </a:r>
          </a:p>
          <a:p>
            <a:pPr algn="ctr">
              <a:lnSpc>
                <a:spcPts val="4575"/>
              </a:lnSpc>
            </a:pPr>
          </a:p>
          <a:p>
            <a:pPr algn="ctr">
              <a:lnSpc>
                <a:spcPts val="4575"/>
              </a:lnSpc>
              <a:spcBef>
                <a:spcPct val="0"/>
              </a:spcBef>
            </a:pPr>
          </a:p>
        </p:txBody>
      </p:sp>
      <p:sp>
        <p:nvSpPr>
          <p:cNvPr name="TextBox 4" id="4"/>
          <p:cNvSpPr txBox="true"/>
          <p:nvPr/>
        </p:nvSpPr>
        <p:spPr>
          <a:xfrm rot="0">
            <a:off x="4309701" y="1557616"/>
            <a:ext cx="8719027"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D7FDFF"/>
                </a:solidFill>
                <a:latin typeface="Alegreya Sans SC Bold"/>
                <a:ea typeface="Alegreya Sans SC Bold"/>
                <a:cs typeface="Alegreya Sans SC Bold"/>
                <a:sym typeface="Alegreya Sans SC Bold"/>
              </a:rPr>
              <a:t>project overview</a:t>
            </a:r>
          </a:p>
        </p:txBody>
      </p:sp>
      <p:sp>
        <p:nvSpPr>
          <p:cNvPr name="Freeform 5" id="5">
            <a:extLst>
              <a:ext uri="{C183D7F6-B498-43B3-948B-1728B52AA6E4}">
                <adec:decorative xmlns:adec="http://schemas.microsoft.com/office/drawing/2017/decorative" val="1"/>
              </a:ext>
            </a:extLst>
          </p:cNvPr>
          <p:cNvSpPr/>
          <p:nvPr/>
        </p:nvSpPr>
        <p:spPr>
          <a:xfrm flipH="false" flipV="true" rot="0">
            <a:off x="15073280" y="6699936"/>
            <a:ext cx="2300142" cy="3021926"/>
          </a:xfrm>
          <a:custGeom>
            <a:avLst/>
            <a:gdLst/>
            <a:ahLst/>
            <a:cxnLst/>
            <a:rect r="r" b="b" t="t" l="l"/>
            <a:pathLst>
              <a:path h="3021926" w="2300142">
                <a:moveTo>
                  <a:pt x="0" y="3021926"/>
                </a:moveTo>
                <a:lnTo>
                  <a:pt x="2300142" y="3021926"/>
                </a:lnTo>
                <a:lnTo>
                  <a:pt x="2300142" y="0"/>
                </a:lnTo>
                <a:lnTo>
                  <a:pt x="0" y="0"/>
                </a:lnTo>
                <a:lnTo>
                  <a:pt x="0" y="302192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true" rot="-10800000">
            <a:off x="14898184" y="5510318"/>
            <a:ext cx="3772662" cy="4956521"/>
          </a:xfrm>
          <a:custGeom>
            <a:avLst/>
            <a:gdLst/>
            <a:ahLst/>
            <a:cxnLst/>
            <a:rect r="r" b="b" t="t" l="l"/>
            <a:pathLst>
              <a:path h="4956521" w="3772662">
                <a:moveTo>
                  <a:pt x="0" y="4956521"/>
                </a:moveTo>
                <a:lnTo>
                  <a:pt x="3772661" y="4956521"/>
                </a:lnTo>
                <a:lnTo>
                  <a:pt x="3772661" y="0"/>
                </a:lnTo>
                <a:lnTo>
                  <a:pt x="0" y="0"/>
                </a:lnTo>
                <a:lnTo>
                  <a:pt x="0" y="4956521"/>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a:extLst>
              <a:ext uri="{C183D7F6-B498-43B3-948B-1728B52AA6E4}">
                <adec:decorative xmlns:adec="http://schemas.microsoft.com/office/drawing/2017/decorative" val="1"/>
              </a:ext>
            </a:extLst>
          </p:cNvPr>
          <p:cNvSpPr/>
          <p:nvPr/>
        </p:nvSpPr>
        <p:spPr>
          <a:xfrm flipH="false" flipV="false" rot="0">
            <a:off x="-3683996" y="1450526"/>
            <a:ext cx="6538053" cy="6538053"/>
          </a:xfrm>
          <a:custGeom>
            <a:avLst/>
            <a:gdLst/>
            <a:ahLst/>
            <a:cxnLst/>
            <a:rect r="r" b="b" t="t" l="l"/>
            <a:pathLst>
              <a:path h="6538053" w="6538053">
                <a:moveTo>
                  <a:pt x="0" y="0"/>
                </a:moveTo>
                <a:lnTo>
                  <a:pt x="6538053" y="0"/>
                </a:lnTo>
                <a:lnTo>
                  <a:pt x="6538053" y="6538053"/>
                </a:lnTo>
                <a:lnTo>
                  <a:pt x="0" y="6538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a:extLst>
              <a:ext uri="{C183D7F6-B498-43B3-948B-1728B52AA6E4}">
                <adec:decorative xmlns:adec="http://schemas.microsoft.com/office/drawing/2017/decorative" val="1"/>
              </a:ext>
            </a:extLst>
          </p:cNvPr>
          <p:cNvSpPr/>
          <p:nvPr/>
        </p:nvSpPr>
        <p:spPr>
          <a:xfrm flipH="true" flipV="false" rot="0">
            <a:off x="553915" y="-60437"/>
            <a:ext cx="2300142" cy="3021926"/>
          </a:xfrm>
          <a:custGeom>
            <a:avLst/>
            <a:gdLst/>
            <a:ahLst/>
            <a:cxnLst/>
            <a:rect r="r" b="b" t="t" l="l"/>
            <a:pathLst>
              <a:path h="3021926" w="2300142">
                <a:moveTo>
                  <a:pt x="2300142" y="0"/>
                </a:moveTo>
                <a:lnTo>
                  <a:pt x="0" y="0"/>
                </a:lnTo>
                <a:lnTo>
                  <a:pt x="0" y="3021926"/>
                </a:lnTo>
                <a:lnTo>
                  <a:pt x="2300142" y="3021926"/>
                </a:lnTo>
                <a:lnTo>
                  <a:pt x="2300142"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a:extLst>
              <a:ext uri="{C183D7F6-B498-43B3-948B-1728B52AA6E4}">
                <adec:decorative xmlns:adec="http://schemas.microsoft.com/office/drawing/2017/decorative" val="1"/>
              </a:ext>
            </a:extLst>
          </p:cNvPr>
          <p:cNvSpPr/>
          <p:nvPr/>
        </p:nvSpPr>
        <p:spPr>
          <a:xfrm flipH="true" flipV="false" rot="-10800000">
            <a:off x="-1332416" y="-634895"/>
            <a:ext cx="3772662" cy="4956521"/>
          </a:xfrm>
          <a:custGeom>
            <a:avLst/>
            <a:gdLst/>
            <a:ahLst/>
            <a:cxnLst/>
            <a:rect r="r" b="b" t="t" l="l"/>
            <a:pathLst>
              <a:path h="4956521" w="3772662">
                <a:moveTo>
                  <a:pt x="3772661" y="0"/>
                </a:moveTo>
                <a:lnTo>
                  <a:pt x="0" y="0"/>
                </a:lnTo>
                <a:lnTo>
                  <a:pt x="0" y="4956521"/>
                </a:lnTo>
                <a:lnTo>
                  <a:pt x="3772661" y="4956521"/>
                </a:lnTo>
                <a:lnTo>
                  <a:pt x="377266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a:extLst>
              <a:ext uri="{C183D7F6-B498-43B3-948B-1728B52AA6E4}">
                <adec:decorative xmlns:adec="http://schemas.microsoft.com/office/drawing/2017/decorative" val="1"/>
              </a:ext>
            </a:extLst>
          </p:cNvPr>
          <p:cNvSpPr/>
          <p:nvPr/>
        </p:nvSpPr>
        <p:spPr>
          <a:xfrm flipH="false" flipV="false" rot="0">
            <a:off x="14486053" y="1843366"/>
            <a:ext cx="6538053" cy="6538053"/>
          </a:xfrm>
          <a:custGeom>
            <a:avLst/>
            <a:gdLst/>
            <a:ahLst/>
            <a:cxnLst/>
            <a:rect r="r" b="b" t="t" l="l"/>
            <a:pathLst>
              <a:path h="6538053" w="6538053">
                <a:moveTo>
                  <a:pt x="0" y="0"/>
                </a:moveTo>
                <a:lnTo>
                  <a:pt x="6538053" y="0"/>
                </a:lnTo>
                <a:lnTo>
                  <a:pt x="6538053" y="6538053"/>
                </a:lnTo>
                <a:lnTo>
                  <a:pt x="0" y="65380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775871"/>
            <a:ext cx="3772662" cy="4956521"/>
          </a:xfrm>
          <a:custGeom>
            <a:avLst/>
            <a:gdLst/>
            <a:ahLst/>
            <a:cxnLst/>
            <a:rect r="r" b="b" t="t" l="l"/>
            <a:pathLst>
              <a:path h="4956521" w="3772662">
                <a:moveTo>
                  <a:pt x="3772662" y="0"/>
                </a:moveTo>
                <a:lnTo>
                  <a:pt x="0" y="0"/>
                </a:lnTo>
                <a:lnTo>
                  <a:pt x="0" y="4956521"/>
                </a:lnTo>
                <a:lnTo>
                  <a:pt x="3772662" y="4956521"/>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37890" y="-901933"/>
            <a:ext cx="2567706" cy="3373451"/>
          </a:xfrm>
          <a:custGeom>
            <a:avLst/>
            <a:gdLst/>
            <a:ahLst/>
            <a:cxnLst/>
            <a:rect r="r" b="b" t="t" l="l"/>
            <a:pathLst>
              <a:path h="3373451" w="2567706">
                <a:moveTo>
                  <a:pt x="0" y="3373451"/>
                </a:moveTo>
                <a:lnTo>
                  <a:pt x="2567706" y="3373451"/>
                </a:lnTo>
                <a:lnTo>
                  <a:pt x="2567706" y="0"/>
                </a:lnTo>
                <a:lnTo>
                  <a:pt x="0" y="0"/>
                </a:lnTo>
                <a:lnTo>
                  <a:pt x="0" y="3373451"/>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973623"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172323" y="7923120"/>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6593435" y="594292"/>
            <a:ext cx="3143250"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Conclusion</a:t>
            </a:r>
          </a:p>
        </p:txBody>
      </p:sp>
      <p:sp>
        <p:nvSpPr>
          <p:cNvPr name="TextBox 8" id="8"/>
          <p:cNvSpPr txBox="true"/>
          <p:nvPr/>
        </p:nvSpPr>
        <p:spPr>
          <a:xfrm rot="0">
            <a:off x="426931" y="2947952"/>
            <a:ext cx="17861069" cy="3646811"/>
          </a:xfrm>
          <a:prstGeom prst="rect">
            <a:avLst/>
          </a:prstGeom>
        </p:spPr>
        <p:txBody>
          <a:bodyPr anchor="t" rtlCol="false" tIns="0" lIns="0" bIns="0" rIns="0">
            <a:spAutoFit/>
          </a:bodyPr>
          <a:lstStyle/>
          <a:p>
            <a:pPr algn="l" marL="739405" indent="-369702" lvl="1">
              <a:lnSpc>
                <a:spcPts val="4794"/>
              </a:lnSpc>
              <a:buFont typeface="Arial"/>
              <a:buChar char="•"/>
            </a:pPr>
            <a:r>
              <a:rPr lang="en-US" b="true" sz="3424">
                <a:solidFill>
                  <a:srgbClr val="FFFFFF"/>
                </a:solidFill>
                <a:latin typeface="Alegreya Sans SC Bold"/>
                <a:ea typeface="Alegreya Sans SC Bold"/>
                <a:cs typeface="Alegreya Sans SC Bold"/>
                <a:sym typeface="Alegreya Sans SC Bold"/>
              </a:rPr>
              <a:t>In this project, we successfully applied core networking and cybersecurity concepts to design and secure a small business network.</a:t>
            </a:r>
          </a:p>
          <a:p>
            <a:pPr algn="l" marL="739405" indent="-369702" lvl="1">
              <a:lnSpc>
                <a:spcPts val="4794"/>
              </a:lnSpc>
              <a:buFont typeface="Arial"/>
              <a:buChar char="•"/>
            </a:pPr>
            <a:r>
              <a:rPr lang="en-US" b="true" sz="3424">
                <a:solidFill>
                  <a:srgbClr val="FFFFFF"/>
                </a:solidFill>
                <a:latin typeface="Alegreya Sans SC Bold"/>
                <a:ea typeface="Alegreya Sans SC Bold"/>
                <a:cs typeface="Alegreya Sans SC Bold"/>
                <a:sym typeface="Alegreya Sans SC Bold"/>
              </a:rPr>
              <a:t> We implemented VLANs, subnetting, ACLs, and wireless segmentation to ensure both functionality and protection for different user groups.</a:t>
            </a:r>
          </a:p>
          <a:p>
            <a:pPr algn="l" marL="739405" indent="-369702" lvl="1">
              <a:lnSpc>
                <a:spcPts val="4794"/>
              </a:lnSpc>
              <a:buFont typeface="Arial"/>
              <a:buChar char="•"/>
            </a:pPr>
            <a:r>
              <a:rPr lang="en-US" b="true" sz="3424">
                <a:solidFill>
                  <a:srgbClr val="FFFFFF"/>
                </a:solidFill>
                <a:latin typeface="Alegreya Sans SC Bold"/>
                <a:ea typeface="Alegreya Sans SC Bold"/>
                <a:cs typeface="Alegreya Sans SC Bold"/>
                <a:sym typeface="Alegreya Sans SC Bold"/>
              </a:rPr>
              <a:t> This hands-on experience bridged the gap between theory and practice, preparing us for real-world network security challenges.</a:t>
            </a:r>
          </a:p>
        </p:txBody>
      </p:sp>
      <p:sp>
        <p:nvSpPr>
          <p:cNvPr name="TextBox 9" id="9"/>
          <p:cNvSpPr txBox="true"/>
          <p:nvPr/>
        </p:nvSpPr>
        <p:spPr>
          <a:xfrm rot="0">
            <a:off x="1237890" y="7165984"/>
            <a:ext cx="10506075"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thank   you Eng : Mohamed Abdelkader</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5973623" y="1874473"/>
            <a:ext cx="6538053" cy="6538053"/>
          </a:xfrm>
          <a:custGeom>
            <a:avLst/>
            <a:gdLst/>
            <a:ahLst/>
            <a:cxnLst/>
            <a:rect r="r" b="b" t="t" l="l"/>
            <a:pathLst>
              <a:path h="6538053" w="6538053">
                <a:moveTo>
                  <a:pt x="0" y="0"/>
                </a:moveTo>
                <a:lnTo>
                  <a:pt x="6538053" y="0"/>
                </a:lnTo>
                <a:lnTo>
                  <a:pt x="6538053" y="6538054"/>
                </a:lnTo>
                <a:lnTo>
                  <a:pt x="0" y="6538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202819" y="8060348"/>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0335045" y="3354064"/>
            <a:ext cx="5778062" cy="5778062"/>
          </a:xfrm>
          <a:custGeom>
            <a:avLst/>
            <a:gdLst/>
            <a:ahLst/>
            <a:cxnLst/>
            <a:rect r="r" b="b" t="t" l="l"/>
            <a:pathLst>
              <a:path h="5778062" w="5778062">
                <a:moveTo>
                  <a:pt x="0" y="0"/>
                </a:moveTo>
                <a:lnTo>
                  <a:pt x="5778062" y="0"/>
                </a:lnTo>
                <a:lnTo>
                  <a:pt x="5778062" y="5778062"/>
                </a:lnTo>
                <a:lnTo>
                  <a:pt x="0" y="5778062"/>
                </a:lnTo>
                <a:lnTo>
                  <a:pt x="0" y="0"/>
                </a:lnTo>
                <a:close/>
              </a:path>
            </a:pathLst>
          </a:custGeom>
          <a:blipFill>
            <a:blip r:embed="rId8"/>
            <a:stretch>
              <a:fillRect l="0" t="0" r="0" b="0"/>
            </a:stretch>
          </a:blipFill>
        </p:spPr>
      </p:sp>
      <p:sp>
        <p:nvSpPr>
          <p:cNvPr name="TextBox 8" id="8"/>
          <p:cNvSpPr txBox="true"/>
          <p:nvPr/>
        </p:nvSpPr>
        <p:spPr>
          <a:xfrm rot="0">
            <a:off x="10421855" y="2037343"/>
            <a:ext cx="5778062"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our project </a:t>
            </a:r>
          </a:p>
        </p:txBody>
      </p:sp>
      <p:sp>
        <p:nvSpPr>
          <p:cNvPr name="TextBox 9" id="9"/>
          <p:cNvSpPr txBox="true"/>
          <p:nvPr/>
        </p:nvSpPr>
        <p:spPr>
          <a:xfrm rot="0">
            <a:off x="3365938" y="4953596"/>
            <a:ext cx="5778062" cy="948697"/>
          </a:xfrm>
          <a:prstGeom prst="rect">
            <a:avLst/>
          </a:prstGeom>
        </p:spPr>
        <p:txBody>
          <a:bodyPr anchor="t" rtlCol="false" tIns="0" lIns="0" bIns="0" rIns="0">
            <a:spAutoFit/>
          </a:bodyPr>
          <a:lstStyle/>
          <a:p>
            <a:pPr algn="ctr">
              <a:lnSpc>
                <a:spcPts val="7034"/>
              </a:lnSpc>
              <a:spcBef>
                <a:spcPct val="0"/>
              </a:spcBef>
            </a:pPr>
            <a:r>
              <a:rPr lang="en-US" b="true" sz="5024">
                <a:solidFill>
                  <a:srgbClr val="FFFFFF"/>
                </a:solidFill>
                <a:latin typeface="Alegreya Sans SC Bold"/>
                <a:ea typeface="Alegreya Sans SC Bold"/>
                <a:cs typeface="Alegreya Sans SC Bold"/>
                <a:sym typeface="Alegreya Sans SC Bold"/>
              </a:rPr>
              <a:t>scan to open</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476399" y="2173146"/>
            <a:ext cx="5249238" cy="6896447"/>
          </a:xfrm>
          <a:custGeom>
            <a:avLst/>
            <a:gdLst/>
            <a:ahLst/>
            <a:cxnLst/>
            <a:rect r="r" b="b" t="t" l="l"/>
            <a:pathLst>
              <a:path h="6896447" w="5249238">
                <a:moveTo>
                  <a:pt x="0" y="0"/>
                </a:moveTo>
                <a:lnTo>
                  <a:pt x="5249238" y="0"/>
                </a:lnTo>
                <a:lnTo>
                  <a:pt x="5249238" y="6896447"/>
                </a:lnTo>
                <a:lnTo>
                  <a:pt x="0" y="68964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10800000">
            <a:off x="-286818" y="1217407"/>
            <a:ext cx="5208407" cy="6842803"/>
          </a:xfrm>
          <a:custGeom>
            <a:avLst/>
            <a:gdLst/>
            <a:ahLst/>
            <a:cxnLst/>
            <a:rect r="r" b="b" t="t" l="l"/>
            <a:pathLst>
              <a:path h="6842803" w="5208407">
                <a:moveTo>
                  <a:pt x="0" y="0"/>
                </a:moveTo>
                <a:lnTo>
                  <a:pt x="5208407" y="0"/>
                </a:lnTo>
                <a:lnTo>
                  <a:pt x="5208407" y="6842803"/>
                </a:lnTo>
                <a:lnTo>
                  <a:pt x="0" y="68428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false" rot="0">
            <a:off x="4921589" y="3557484"/>
            <a:ext cx="13366411" cy="3043429"/>
          </a:xfrm>
          <a:custGeom>
            <a:avLst/>
            <a:gdLst/>
            <a:ahLst/>
            <a:cxnLst/>
            <a:rect r="r" b="b" t="t" l="l"/>
            <a:pathLst>
              <a:path h="3043429" w="13366411">
                <a:moveTo>
                  <a:pt x="0" y="0"/>
                </a:moveTo>
                <a:lnTo>
                  <a:pt x="13366411" y="0"/>
                </a:lnTo>
                <a:lnTo>
                  <a:pt x="13366411" y="3043429"/>
                </a:lnTo>
                <a:lnTo>
                  <a:pt x="0" y="30434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3780228" y="-659099"/>
            <a:ext cx="11605199" cy="11605199"/>
          </a:xfrm>
          <a:custGeom>
            <a:avLst/>
            <a:gdLst/>
            <a:ahLst/>
            <a:cxnLst/>
            <a:rect r="r" b="b" t="t" l="l"/>
            <a:pathLst>
              <a:path h="11605199" w="11605199">
                <a:moveTo>
                  <a:pt x="0" y="0"/>
                </a:moveTo>
                <a:lnTo>
                  <a:pt x="11605198" y="0"/>
                </a:lnTo>
                <a:lnTo>
                  <a:pt x="11605198" y="11605198"/>
                </a:lnTo>
                <a:lnTo>
                  <a:pt x="0" y="1160519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6315970" y="4223324"/>
            <a:ext cx="7464258" cy="1821302"/>
          </a:xfrm>
          <a:prstGeom prst="rect">
            <a:avLst/>
          </a:prstGeom>
        </p:spPr>
        <p:txBody>
          <a:bodyPr anchor="t" rtlCol="false" tIns="0" lIns="0" bIns="0" rIns="0">
            <a:spAutoFit/>
          </a:bodyPr>
          <a:lstStyle/>
          <a:p>
            <a:pPr algn="l">
              <a:lnSpc>
                <a:spcPts val="11985"/>
              </a:lnSpc>
            </a:pPr>
            <a:r>
              <a:rPr lang="en-US" sz="11866">
                <a:solidFill>
                  <a:srgbClr val="D7FDFF"/>
                </a:solidFill>
                <a:latin typeface="Alegreya Sans SC"/>
                <a:ea typeface="Alegreya Sans SC"/>
                <a:cs typeface="Alegreya Sans SC"/>
                <a:sym typeface="Alegreya Sans SC"/>
              </a:rPr>
              <a:t>Thank You</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511640" y="3582539"/>
            <a:ext cx="316295" cy="316295"/>
          </a:xfrm>
          <a:custGeom>
            <a:avLst/>
            <a:gdLst/>
            <a:ahLst/>
            <a:cxnLst/>
            <a:rect r="r" b="b" t="t" l="l"/>
            <a:pathLst>
              <a:path h="316295" w="316295">
                <a:moveTo>
                  <a:pt x="0" y="0"/>
                </a:moveTo>
                <a:lnTo>
                  <a:pt x="316295" y="0"/>
                </a:lnTo>
                <a:lnTo>
                  <a:pt x="316295" y="316295"/>
                </a:lnTo>
                <a:lnTo>
                  <a:pt x="0" y="316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0">
            <a:off x="-3343097" y="3582539"/>
            <a:ext cx="6258128" cy="6258128"/>
          </a:xfrm>
          <a:custGeom>
            <a:avLst/>
            <a:gdLst/>
            <a:ahLst/>
            <a:cxnLst/>
            <a:rect r="r" b="b" t="t" l="l"/>
            <a:pathLst>
              <a:path h="6258128" w="6258128">
                <a:moveTo>
                  <a:pt x="0" y="0"/>
                </a:moveTo>
                <a:lnTo>
                  <a:pt x="6258128" y="0"/>
                </a:lnTo>
                <a:lnTo>
                  <a:pt x="6258128" y="6258128"/>
                </a:lnTo>
                <a:lnTo>
                  <a:pt x="0" y="62581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true" flipV="false" rot="-10800000">
            <a:off x="-495296" y="-372083"/>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true" flipV="false" rot="0">
            <a:off x="15370413" y="-445426"/>
            <a:ext cx="7128693" cy="7128693"/>
          </a:xfrm>
          <a:custGeom>
            <a:avLst/>
            <a:gdLst/>
            <a:ahLst/>
            <a:cxnLst/>
            <a:rect r="r" b="b" t="t" l="l"/>
            <a:pathLst>
              <a:path h="7128693" w="7128693">
                <a:moveTo>
                  <a:pt x="7128693" y="0"/>
                </a:moveTo>
                <a:lnTo>
                  <a:pt x="0" y="0"/>
                </a:lnTo>
                <a:lnTo>
                  <a:pt x="0" y="7128693"/>
                </a:lnTo>
                <a:lnTo>
                  <a:pt x="7128693" y="7128693"/>
                </a:lnTo>
                <a:lnTo>
                  <a:pt x="712869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false" rot="0">
            <a:off x="15551448" y="6691720"/>
            <a:ext cx="2736552" cy="3595280"/>
          </a:xfrm>
          <a:custGeom>
            <a:avLst/>
            <a:gdLst/>
            <a:ahLst/>
            <a:cxnLst/>
            <a:rect r="r" b="b" t="t" l="l"/>
            <a:pathLst>
              <a:path h="3595280" w="2736552">
                <a:moveTo>
                  <a:pt x="2736552" y="0"/>
                </a:moveTo>
                <a:lnTo>
                  <a:pt x="0" y="0"/>
                </a:lnTo>
                <a:lnTo>
                  <a:pt x="0" y="3595280"/>
                </a:lnTo>
                <a:lnTo>
                  <a:pt x="2736552" y="3595280"/>
                </a:lnTo>
                <a:lnTo>
                  <a:pt x="2736552"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8627883" y="1854137"/>
            <a:ext cx="9348031" cy="6328705"/>
          </a:xfrm>
          <a:custGeom>
            <a:avLst/>
            <a:gdLst/>
            <a:ahLst/>
            <a:cxnLst/>
            <a:rect r="r" b="b" t="t" l="l"/>
            <a:pathLst>
              <a:path h="6328705" w="9348031">
                <a:moveTo>
                  <a:pt x="0" y="0"/>
                </a:moveTo>
                <a:lnTo>
                  <a:pt x="9348031" y="0"/>
                </a:lnTo>
                <a:lnTo>
                  <a:pt x="9348031" y="6328705"/>
                </a:lnTo>
                <a:lnTo>
                  <a:pt x="0" y="6328705"/>
                </a:lnTo>
                <a:lnTo>
                  <a:pt x="0" y="0"/>
                </a:lnTo>
                <a:close/>
              </a:path>
            </a:pathLst>
          </a:custGeom>
          <a:blipFill>
            <a:blip r:embed="rId8"/>
            <a:stretch>
              <a:fillRect l="-13155" t="0" r="-7738" b="0"/>
            </a:stretch>
          </a:blipFill>
        </p:spPr>
      </p:sp>
      <p:sp>
        <p:nvSpPr>
          <p:cNvPr name="TextBox 8" id="8"/>
          <p:cNvSpPr txBox="true"/>
          <p:nvPr/>
        </p:nvSpPr>
        <p:spPr>
          <a:xfrm rot="0">
            <a:off x="688193" y="891159"/>
            <a:ext cx="8318586" cy="2573942"/>
          </a:xfrm>
          <a:prstGeom prst="rect">
            <a:avLst/>
          </a:prstGeom>
        </p:spPr>
        <p:txBody>
          <a:bodyPr anchor="t" rtlCol="false" tIns="0" lIns="0" bIns="0" rIns="0">
            <a:spAutoFit/>
          </a:bodyPr>
          <a:lstStyle/>
          <a:p>
            <a:pPr algn="ctr">
              <a:lnSpc>
                <a:spcPts val="9763"/>
              </a:lnSpc>
              <a:spcBef>
                <a:spcPct val="0"/>
              </a:spcBef>
            </a:pPr>
            <a:r>
              <a:rPr lang="en-US" b="true" sz="6974">
                <a:solidFill>
                  <a:srgbClr val="E9F1F1"/>
                </a:solidFill>
                <a:latin typeface="Alegreya Sans SC Bold"/>
                <a:ea typeface="Alegreya Sans SC Bold"/>
                <a:cs typeface="Alegreya Sans SC Bold"/>
                <a:sym typeface="Alegreya Sans SC Bold"/>
              </a:rPr>
              <a:t> Network Topology Design</a:t>
            </a:r>
          </a:p>
        </p:txBody>
      </p:sp>
      <p:sp>
        <p:nvSpPr>
          <p:cNvPr name="TextBox 9" id="9"/>
          <p:cNvSpPr txBox="true"/>
          <p:nvPr/>
        </p:nvSpPr>
        <p:spPr>
          <a:xfrm rot="0">
            <a:off x="1669787" y="4422558"/>
            <a:ext cx="7075414" cy="3103281"/>
          </a:xfrm>
          <a:prstGeom prst="rect">
            <a:avLst/>
          </a:prstGeom>
        </p:spPr>
        <p:txBody>
          <a:bodyPr anchor="t" rtlCol="false" tIns="0" lIns="0" bIns="0" rIns="0">
            <a:spAutoFit/>
          </a:bodyPr>
          <a:lstStyle/>
          <a:p>
            <a:pPr algn="ctr" marL="744546" indent="-372273" lvl="1">
              <a:lnSpc>
                <a:spcPts val="4827"/>
              </a:lnSpc>
              <a:buFont typeface="Arial"/>
              <a:buChar char="•"/>
            </a:pPr>
            <a:r>
              <a:rPr lang="en-US" b="true" sz="3448">
                <a:solidFill>
                  <a:srgbClr val="E9F1F1"/>
                </a:solidFill>
                <a:latin typeface="Alegreya Sans SC Bold"/>
                <a:ea typeface="Alegreya Sans SC Bold"/>
                <a:cs typeface="Alegreya Sans SC Bold"/>
                <a:sym typeface="Alegreya Sans SC Bold"/>
              </a:rPr>
              <a:t>Components: Routers, Switches, Access Points, Firewalls, Servers</a:t>
            </a:r>
          </a:p>
          <a:p>
            <a:pPr algn="l" marL="744546" indent="-372273" lvl="1">
              <a:lnSpc>
                <a:spcPts val="4827"/>
              </a:lnSpc>
              <a:buFont typeface="Arial"/>
              <a:buChar char="•"/>
            </a:pPr>
            <a:r>
              <a:rPr lang="en-US" sz="3448">
                <a:solidFill>
                  <a:srgbClr val="E9F1F1"/>
                </a:solidFill>
                <a:latin typeface="Alegreya Sans SC"/>
                <a:ea typeface="Alegreya Sans SC"/>
                <a:cs typeface="Alegreya Sans SC"/>
                <a:sym typeface="Alegreya Sans SC"/>
              </a:rPr>
              <a:t>VLAN segmentation for department isolation</a:t>
            </a:r>
          </a:p>
          <a:p>
            <a:pPr algn="ctr">
              <a:lnSpc>
                <a:spcPts val="4827"/>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857631" y="-364188"/>
            <a:ext cx="3772662" cy="4956521"/>
          </a:xfrm>
          <a:custGeom>
            <a:avLst/>
            <a:gdLst/>
            <a:ahLst/>
            <a:cxnLst/>
            <a:rect r="r" b="b" t="t" l="l"/>
            <a:pathLst>
              <a:path h="4956521" w="3772662">
                <a:moveTo>
                  <a:pt x="3772662" y="0"/>
                </a:moveTo>
                <a:lnTo>
                  <a:pt x="0" y="0"/>
                </a:lnTo>
                <a:lnTo>
                  <a:pt x="0" y="4956522"/>
                </a:lnTo>
                <a:lnTo>
                  <a:pt x="3772662" y="4956522"/>
                </a:lnTo>
                <a:lnTo>
                  <a:pt x="37726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10800000">
            <a:off x="15372969" y="5781025"/>
            <a:ext cx="3772662" cy="4956521"/>
          </a:xfrm>
          <a:custGeom>
            <a:avLst/>
            <a:gdLst/>
            <a:ahLst/>
            <a:cxnLst/>
            <a:rect r="r" b="b" t="t" l="l"/>
            <a:pathLst>
              <a:path h="4956521" w="3772662">
                <a:moveTo>
                  <a:pt x="0" y="4956522"/>
                </a:moveTo>
                <a:lnTo>
                  <a:pt x="3772662" y="4956522"/>
                </a:lnTo>
                <a:lnTo>
                  <a:pt x="3772662" y="0"/>
                </a:lnTo>
                <a:lnTo>
                  <a:pt x="0" y="0"/>
                </a:lnTo>
                <a:lnTo>
                  <a:pt x="0" y="495652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false" rot="0">
            <a:off x="14960838" y="2114073"/>
            <a:ext cx="6538053" cy="6538053"/>
          </a:xfrm>
          <a:custGeom>
            <a:avLst/>
            <a:gdLst/>
            <a:ahLst/>
            <a:cxnLst/>
            <a:rect r="r" b="b" t="t" l="l"/>
            <a:pathLst>
              <a:path h="6538053" w="6538053">
                <a:moveTo>
                  <a:pt x="0" y="0"/>
                </a:moveTo>
                <a:lnTo>
                  <a:pt x="6538054" y="0"/>
                </a:lnTo>
                <a:lnTo>
                  <a:pt x="6538054" y="6538053"/>
                </a:lnTo>
                <a:lnTo>
                  <a:pt x="0" y="653805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false" flipV="false" rot="0">
            <a:off x="0" y="6500121"/>
            <a:ext cx="18229865" cy="4150800"/>
          </a:xfrm>
          <a:custGeom>
            <a:avLst/>
            <a:gdLst/>
            <a:ahLst/>
            <a:cxnLst/>
            <a:rect r="r" b="b" t="t" l="l"/>
            <a:pathLst>
              <a:path h="4150800" w="18229865">
                <a:moveTo>
                  <a:pt x="0" y="0"/>
                </a:moveTo>
                <a:lnTo>
                  <a:pt x="18229865" y="0"/>
                </a:lnTo>
                <a:lnTo>
                  <a:pt x="18229865" y="4150800"/>
                </a:lnTo>
                <a:lnTo>
                  <a:pt x="0" y="4150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385286" y="5649892"/>
            <a:ext cx="15610217" cy="3757669"/>
          </a:xfrm>
          <a:custGeom>
            <a:avLst/>
            <a:gdLst/>
            <a:ahLst/>
            <a:cxnLst/>
            <a:rect r="r" b="b" t="t" l="l"/>
            <a:pathLst>
              <a:path h="3757669" w="15610217">
                <a:moveTo>
                  <a:pt x="0" y="0"/>
                </a:moveTo>
                <a:lnTo>
                  <a:pt x="15610217" y="0"/>
                </a:lnTo>
                <a:lnTo>
                  <a:pt x="15610217" y="3757669"/>
                </a:lnTo>
                <a:lnTo>
                  <a:pt x="0" y="3757669"/>
                </a:lnTo>
                <a:lnTo>
                  <a:pt x="0" y="0"/>
                </a:lnTo>
                <a:close/>
              </a:path>
            </a:pathLst>
          </a:custGeom>
          <a:blipFill>
            <a:blip r:embed="rId8"/>
            <a:stretch>
              <a:fillRect l="0" t="-19064" r="0" b="-19064"/>
            </a:stretch>
          </a:blipFill>
        </p:spPr>
      </p:sp>
      <p:sp>
        <p:nvSpPr>
          <p:cNvPr name="TextBox 8" id="8"/>
          <p:cNvSpPr txBox="true"/>
          <p:nvPr/>
        </p:nvSpPr>
        <p:spPr>
          <a:xfrm rot="0">
            <a:off x="385286" y="2115469"/>
            <a:ext cx="14852350" cy="3665556"/>
          </a:xfrm>
          <a:prstGeom prst="rect">
            <a:avLst/>
          </a:prstGeom>
        </p:spPr>
        <p:txBody>
          <a:bodyPr anchor="t" rtlCol="false" tIns="0" lIns="0" bIns="0" rIns="0">
            <a:spAutoFit/>
          </a:bodyPr>
          <a:lstStyle/>
          <a:p>
            <a:pPr algn="ctr">
              <a:lnSpc>
                <a:spcPts val="5706"/>
              </a:lnSpc>
              <a:spcBef>
                <a:spcPct val="0"/>
              </a:spcBef>
            </a:pPr>
          </a:p>
          <a:p>
            <a:pPr algn="just" marL="879985" indent="-439993" lvl="1">
              <a:lnSpc>
                <a:spcPts val="5706"/>
              </a:lnSpc>
              <a:spcBef>
                <a:spcPct val="0"/>
              </a:spcBef>
              <a:buFont typeface="Arial"/>
              <a:buChar char="•"/>
            </a:pPr>
            <a:r>
              <a:rPr lang="en-US" b="true" sz="4075">
                <a:solidFill>
                  <a:srgbClr val="FFFFFF"/>
                </a:solidFill>
                <a:latin typeface="Alegreya Sans SC Bold"/>
                <a:ea typeface="Alegreya Sans SC Bold"/>
                <a:cs typeface="Alegreya Sans SC Bold"/>
                <a:sym typeface="Alegreya Sans SC Bold"/>
              </a:rPr>
              <a:t>Logical separation of network into VLANs</a:t>
            </a:r>
          </a:p>
          <a:p>
            <a:pPr algn="l" marL="879985" indent="-439993" lvl="1">
              <a:lnSpc>
                <a:spcPts val="5706"/>
              </a:lnSpc>
              <a:spcBef>
                <a:spcPct val="0"/>
              </a:spcBef>
              <a:buFont typeface="Arial"/>
              <a:buChar char="•"/>
            </a:pPr>
            <a:r>
              <a:rPr lang="en-US" b="true" sz="4075">
                <a:solidFill>
                  <a:srgbClr val="FFFFFF"/>
                </a:solidFill>
                <a:latin typeface="Alegreya Sans SC Bold"/>
                <a:ea typeface="Alegreya Sans SC Bold"/>
                <a:cs typeface="Alegreya Sans SC Bold"/>
                <a:sym typeface="Alegreya Sans SC Bold"/>
              </a:rPr>
              <a:t>Departments: Sales, IT, Marketing, HR, Managers, Guest</a:t>
            </a:r>
          </a:p>
          <a:p>
            <a:pPr algn="l" marL="879985" indent="-439993" lvl="1">
              <a:lnSpc>
                <a:spcPts val="5706"/>
              </a:lnSpc>
              <a:spcBef>
                <a:spcPct val="0"/>
              </a:spcBef>
              <a:buFont typeface="Arial"/>
              <a:buChar char="•"/>
            </a:pPr>
            <a:r>
              <a:rPr lang="en-US" b="true" sz="4075">
                <a:solidFill>
                  <a:srgbClr val="FFFFFF"/>
                </a:solidFill>
                <a:latin typeface="Alegreya Sans SC Bold"/>
                <a:ea typeface="Alegreya Sans SC Bold"/>
                <a:cs typeface="Alegreya Sans SC Bold"/>
                <a:sym typeface="Alegreya Sans SC Bold"/>
              </a:rPr>
              <a:t>Enhanced manageability and security</a:t>
            </a:r>
          </a:p>
          <a:p>
            <a:pPr algn="ctr">
              <a:lnSpc>
                <a:spcPts val="5706"/>
              </a:lnSpc>
              <a:spcBef>
                <a:spcPct val="0"/>
              </a:spcBef>
            </a:pPr>
          </a:p>
        </p:txBody>
      </p:sp>
      <p:sp>
        <p:nvSpPr>
          <p:cNvPr name="TextBox 9" id="9"/>
          <p:cNvSpPr txBox="true"/>
          <p:nvPr/>
        </p:nvSpPr>
        <p:spPr>
          <a:xfrm rot="0">
            <a:off x="3441623" y="742950"/>
            <a:ext cx="12296775"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VLAN</a:t>
            </a:r>
            <a:r>
              <a:rPr lang="en-US" b="true" sz="7354">
                <a:solidFill>
                  <a:srgbClr val="FFFFFF"/>
                </a:solidFill>
                <a:latin typeface="Alegreya Sans SC Bold"/>
                <a:ea typeface="Alegreya Sans SC Bold"/>
                <a:cs typeface="Alegreya Sans SC Bold"/>
                <a:sym typeface="Alegreya Sans SC Bold"/>
              </a:rPr>
              <a:t> Segmentation - Overview</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100712" y="7667115"/>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true" flipV="false" rot="-10800000">
            <a:off x="32759" y="-540150"/>
            <a:ext cx="3274057" cy="4301455"/>
          </a:xfrm>
          <a:custGeom>
            <a:avLst/>
            <a:gdLst/>
            <a:ahLst/>
            <a:cxnLst/>
            <a:rect r="r" b="b" t="t" l="l"/>
            <a:pathLst>
              <a:path h="4301455" w="3274057">
                <a:moveTo>
                  <a:pt x="3274057" y="0"/>
                </a:moveTo>
                <a:lnTo>
                  <a:pt x="0" y="0"/>
                </a:lnTo>
                <a:lnTo>
                  <a:pt x="0" y="4301455"/>
                </a:lnTo>
                <a:lnTo>
                  <a:pt x="3274057" y="4301455"/>
                </a:lnTo>
                <a:lnTo>
                  <a:pt x="3274057"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true" rot="-10800000">
            <a:off x="14786756" y="7403374"/>
            <a:ext cx="2582789" cy="3393268"/>
          </a:xfrm>
          <a:custGeom>
            <a:avLst/>
            <a:gdLst/>
            <a:ahLst/>
            <a:cxnLst/>
            <a:rect r="r" b="b" t="t" l="l"/>
            <a:pathLst>
              <a:path h="3393268" w="2582789">
                <a:moveTo>
                  <a:pt x="0" y="3393267"/>
                </a:moveTo>
                <a:lnTo>
                  <a:pt x="2582789" y="3393267"/>
                </a:lnTo>
                <a:lnTo>
                  <a:pt x="2582789" y="0"/>
                </a:lnTo>
                <a:lnTo>
                  <a:pt x="0" y="0"/>
                </a:lnTo>
                <a:lnTo>
                  <a:pt x="0" y="3393267"/>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false" rot="0">
            <a:off x="16078150" y="6216062"/>
            <a:ext cx="3293290" cy="4326723"/>
          </a:xfrm>
          <a:custGeom>
            <a:avLst/>
            <a:gdLst/>
            <a:ahLst/>
            <a:cxnLst/>
            <a:rect r="r" b="b" t="t" l="l"/>
            <a:pathLst>
              <a:path h="4326723" w="3293290">
                <a:moveTo>
                  <a:pt x="3293290" y="0"/>
                </a:moveTo>
                <a:lnTo>
                  <a:pt x="0" y="0"/>
                </a:lnTo>
                <a:lnTo>
                  <a:pt x="0" y="4326722"/>
                </a:lnTo>
                <a:lnTo>
                  <a:pt x="3293290" y="4326722"/>
                </a:lnTo>
                <a:lnTo>
                  <a:pt x="329329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297671" y="2862216"/>
            <a:ext cx="13430017" cy="6203675"/>
          </a:xfrm>
          <a:prstGeom prst="rect">
            <a:avLst/>
          </a:prstGeom>
        </p:spPr>
        <p:txBody>
          <a:bodyPr anchor="t" rtlCol="false" tIns="0" lIns="0" bIns="0" rIns="0">
            <a:spAutoFit/>
          </a:bodyPr>
          <a:lstStyle/>
          <a:p>
            <a:pPr algn="ctr">
              <a:lnSpc>
                <a:spcPts val="4563"/>
              </a:lnSpc>
            </a:pPr>
          </a:p>
          <a:p>
            <a:pPr algn="l" marL="703682" indent="-351841" lvl="1">
              <a:lnSpc>
                <a:spcPts val="4563"/>
              </a:lnSpc>
              <a:buFont typeface="Arial"/>
              <a:buChar char="•"/>
            </a:pPr>
            <a:r>
              <a:rPr lang="en-US" b="true" sz="3259">
                <a:solidFill>
                  <a:srgbClr val="FFFFFF"/>
                </a:solidFill>
                <a:latin typeface="Alegreya Sans SC Bold"/>
                <a:ea typeface="Alegreya Sans SC Bold"/>
                <a:cs typeface="Alegreya Sans SC Bold"/>
                <a:sym typeface="Alegreya Sans SC Bold"/>
              </a:rPr>
              <a:t>VLAN  10 is specifically designed for the Sales department. </a:t>
            </a:r>
          </a:p>
          <a:p>
            <a:pPr algn="l" marL="703682" indent="-351841" lvl="1">
              <a:lnSpc>
                <a:spcPts val="4563"/>
              </a:lnSpc>
              <a:buFont typeface="Arial"/>
              <a:buChar char="•"/>
            </a:pPr>
            <a:r>
              <a:rPr lang="en-US" b="true" sz="3259">
                <a:solidFill>
                  <a:srgbClr val="FFFFFF"/>
                </a:solidFill>
                <a:latin typeface="Alegreya Sans SC Bold"/>
                <a:ea typeface="Alegreya Sans SC Bold"/>
                <a:cs typeface="Alegreya Sans SC Bold"/>
                <a:sym typeface="Alegreya Sans SC Bold"/>
              </a:rPr>
              <a:t>It is assigned the subnet 192.168.1.0/24. All the PCs and printers belonging to Sales are connected to this VLAN.</a:t>
            </a:r>
          </a:p>
          <a:p>
            <a:pPr algn="l" marL="703682" indent="-351841" lvl="1">
              <a:lnSpc>
                <a:spcPts val="4563"/>
              </a:lnSpc>
              <a:buFont typeface="Arial"/>
              <a:buChar char="•"/>
            </a:pPr>
            <a:r>
              <a:rPr lang="en-US" b="true" sz="3259">
                <a:solidFill>
                  <a:srgbClr val="FFFFFF"/>
                </a:solidFill>
                <a:latin typeface="Alegreya Sans SC Bold"/>
                <a:ea typeface="Alegreya Sans SC Bold"/>
                <a:cs typeface="Alegreya Sans SC Bold"/>
                <a:sym typeface="Alegreya Sans SC Bold"/>
              </a:rPr>
              <a:t>The main purpose of VLAN 10 is to keep Sales communications isolated and secure.</a:t>
            </a:r>
          </a:p>
          <a:p>
            <a:pPr algn="l" marL="703682" indent="-351841" lvl="1">
              <a:lnSpc>
                <a:spcPts val="4563"/>
              </a:lnSpc>
              <a:buFont typeface="Arial"/>
              <a:buChar char="•"/>
            </a:pPr>
            <a:r>
              <a:rPr lang="en-US" b="true" sz="3259">
                <a:solidFill>
                  <a:srgbClr val="FFFFFF"/>
                </a:solidFill>
                <a:latin typeface="Alegreya Sans SC Bold"/>
                <a:ea typeface="Alegreya Sans SC Bold"/>
                <a:cs typeface="Alegreya Sans SC Bold"/>
                <a:sym typeface="Alegreya Sans SC Bold"/>
              </a:rPr>
              <a:t> To ensure this, Access Control Lists (ACLs) are applied to filter traffic and prevent unauthorized access. </a:t>
            </a:r>
          </a:p>
          <a:p>
            <a:pPr algn="l" marL="703682" indent="-351841" lvl="1">
              <a:lnSpc>
                <a:spcPts val="4563"/>
              </a:lnSpc>
              <a:buFont typeface="Arial"/>
              <a:buChar char="•"/>
            </a:pPr>
            <a:r>
              <a:rPr lang="en-US" b="true" sz="3259">
                <a:solidFill>
                  <a:srgbClr val="FFFFFF"/>
                </a:solidFill>
                <a:latin typeface="Alegreya Sans SC Bold"/>
                <a:ea typeface="Alegreya Sans SC Bold"/>
                <a:cs typeface="Alegreya Sans SC Bold"/>
                <a:sym typeface="Alegreya Sans SC Bold"/>
              </a:rPr>
              <a:t>This not only improves security but also optimizes network performance by segmenting traffic</a:t>
            </a:r>
          </a:p>
          <a:p>
            <a:pPr algn="ctr">
              <a:lnSpc>
                <a:spcPts val="3517"/>
              </a:lnSpc>
              <a:spcBef>
                <a:spcPct val="0"/>
              </a:spcBef>
            </a:pPr>
          </a:p>
        </p:txBody>
      </p:sp>
      <p:sp>
        <p:nvSpPr>
          <p:cNvPr name="Freeform 8" id="8"/>
          <p:cNvSpPr/>
          <p:nvPr/>
        </p:nvSpPr>
        <p:spPr>
          <a:xfrm flipH="false" flipV="false" rot="0">
            <a:off x="13132345" y="2986041"/>
            <a:ext cx="5054980" cy="5926061"/>
          </a:xfrm>
          <a:custGeom>
            <a:avLst/>
            <a:gdLst/>
            <a:ahLst/>
            <a:cxnLst/>
            <a:rect r="r" b="b" t="t" l="l"/>
            <a:pathLst>
              <a:path h="5926061" w="5054980">
                <a:moveTo>
                  <a:pt x="0" y="0"/>
                </a:moveTo>
                <a:lnTo>
                  <a:pt x="5054980" y="0"/>
                </a:lnTo>
                <a:lnTo>
                  <a:pt x="5054980" y="5926061"/>
                </a:lnTo>
                <a:lnTo>
                  <a:pt x="0" y="5926061"/>
                </a:lnTo>
                <a:lnTo>
                  <a:pt x="0" y="0"/>
                </a:lnTo>
                <a:close/>
              </a:path>
            </a:pathLst>
          </a:custGeom>
          <a:blipFill>
            <a:blip r:embed="rId6">
              <a:alphaModFix amt="83000"/>
            </a:blip>
            <a:stretch>
              <a:fillRect l="-14230" t="0" r="-11100" b="0"/>
            </a:stretch>
          </a:blipFill>
          <a:ln cap="sq">
            <a:noFill/>
            <a:prstDash val="solid"/>
            <a:miter/>
          </a:ln>
        </p:spPr>
      </p:sp>
      <p:sp>
        <p:nvSpPr>
          <p:cNvPr name="TextBox 9" id="9"/>
          <p:cNvSpPr txBox="true"/>
          <p:nvPr/>
        </p:nvSpPr>
        <p:spPr>
          <a:xfrm rot="0">
            <a:off x="6249100" y="338457"/>
            <a:ext cx="5991225"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VLAN</a:t>
            </a:r>
            <a:r>
              <a:rPr lang="en-US" b="true" sz="7354">
                <a:solidFill>
                  <a:srgbClr val="FFFFFF"/>
                </a:solidFill>
                <a:latin typeface="Alegreya Sans SC Bold"/>
                <a:ea typeface="Alegreya Sans SC Bold"/>
                <a:cs typeface="Alegreya Sans SC Bold"/>
                <a:sym typeface="Alegreya Sans SC Bold"/>
              </a:rPr>
              <a:t> 10 (Sales)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true" flipV="true" rot="-10800000">
            <a:off x="813197" y="7533387"/>
            <a:ext cx="2182042" cy="2866766"/>
          </a:xfrm>
          <a:custGeom>
            <a:avLst/>
            <a:gdLst/>
            <a:ahLst/>
            <a:cxnLst/>
            <a:rect r="r" b="b" t="t" l="l"/>
            <a:pathLst>
              <a:path h="2866766" w="2182042">
                <a:moveTo>
                  <a:pt x="2182041" y="2866765"/>
                </a:moveTo>
                <a:lnTo>
                  <a:pt x="0" y="2866765"/>
                </a:lnTo>
                <a:lnTo>
                  <a:pt x="0" y="0"/>
                </a:lnTo>
                <a:lnTo>
                  <a:pt x="2182041" y="0"/>
                </a:lnTo>
                <a:lnTo>
                  <a:pt x="2182041"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true" flipV="true" rot="0">
            <a:off x="-480210" y="5791654"/>
            <a:ext cx="2182042" cy="2866766"/>
          </a:xfrm>
          <a:custGeom>
            <a:avLst/>
            <a:gdLst/>
            <a:ahLst/>
            <a:cxnLst/>
            <a:rect r="r" b="b" t="t" l="l"/>
            <a:pathLst>
              <a:path h="2866766" w="2182042">
                <a:moveTo>
                  <a:pt x="2182042" y="2866765"/>
                </a:moveTo>
                <a:lnTo>
                  <a:pt x="0" y="2866765"/>
                </a:lnTo>
                <a:lnTo>
                  <a:pt x="0" y="0"/>
                </a:lnTo>
                <a:lnTo>
                  <a:pt x="2182042" y="0"/>
                </a:lnTo>
                <a:lnTo>
                  <a:pt x="2182042" y="2866765"/>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true" flipV="true" rot="-10800000">
            <a:off x="16584278" y="2276734"/>
            <a:ext cx="2182042" cy="2866766"/>
          </a:xfrm>
          <a:custGeom>
            <a:avLst/>
            <a:gdLst/>
            <a:ahLst/>
            <a:cxnLst/>
            <a:rect r="r" b="b" t="t" l="l"/>
            <a:pathLst>
              <a:path h="2866766" w="2182042">
                <a:moveTo>
                  <a:pt x="2182042" y="2866766"/>
                </a:moveTo>
                <a:lnTo>
                  <a:pt x="0" y="2866766"/>
                </a:lnTo>
                <a:lnTo>
                  <a:pt x="0" y="0"/>
                </a:lnTo>
                <a:lnTo>
                  <a:pt x="2182042" y="0"/>
                </a:lnTo>
                <a:lnTo>
                  <a:pt x="2182042" y="28667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true" rot="0">
            <a:off x="15348422" y="221872"/>
            <a:ext cx="2182042" cy="2866766"/>
          </a:xfrm>
          <a:custGeom>
            <a:avLst/>
            <a:gdLst/>
            <a:ahLst/>
            <a:cxnLst/>
            <a:rect r="r" b="b" t="t" l="l"/>
            <a:pathLst>
              <a:path h="2866766" w="2182042">
                <a:moveTo>
                  <a:pt x="2182041" y="2866766"/>
                </a:moveTo>
                <a:lnTo>
                  <a:pt x="0" y="2866766"/>
                </a:lnTo>
                <a:lnTo>
                  <a:pt x="0" y="0"/>
                </a:lnTo>
                <a:lnTo>
                  <a:pt x="2182041" y="0"/>
                </a:lnTo>
                <a:lnTo>
                  <a:pt x="2182041" y="2866766"/>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477321" y="734459"/>
            <a:ext cx="4972644" cy="5802971"/>
          </a:xfrm>
          <a:custGeom>
            <a:avLst/>
            <a:gdLst/>
            <a:ahLst/>
            <a:cxnLst/>
            <a:rect r="r" b="b" t="t" l="l"/>
            <a:pathLst>
              <a:path h="5802971" w="4972644">
                <a:moveTo>
                  <a:pt x="0" y="0"/>
                </a:moveTo>
                <a:lnTo>
                  <a:pt x="4972644" y="0"/>
                </a:lnTo>
                <a:lnTo>
                  <a:pt x="4972644" y="5802971"/>
                </a:lnTo>
                <a:lnTo>
                  <a:pt x="0" y="5802971"/>
                </a:lnTo>
                <a:lnTo>
                  <a:pt x="0" y="0"/>
                </a:lnTo>
                <a:close/>
              </a:path>
            </a:pathLst>
          </a:custGeom>
          <a:blipFill>
            <a:blip r:embed="rId6"/>
            <a:stretch>
              <a:fillRect l="-5207" t="0" r="-9258" b="0"/>
            </a:stretch>
          </a:blipFill>
        </p:spPr>
      </p:sp>
      <p:sp>
        <p:nvSpPr>
          <p:cNvPr name="TextBox 8" id="8"/>
          <p:cNvSpPr txBox="true"/>
          <p:nvPr/>
        </p:nvSpPr>
        <p:spPr>
          <a:xfrm rot="0">
            <a:off x="4960851" y="448709"/>
            <a:ext cx="8719027"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D7FDFF"/>
                </a:solidFill>
                <a:latin typeface="Alegreya Sans SC Bold"/>
                <a:ea typeface="Alegreya Sans SC Bold"/>
                <a:cs typeface="Alegreya Sans SC Bold"/>
                <a:sym typeface="Alegreya Sans SC Bold"/>
              </a:rPr>
              <a:t>vlan 20 it</a:t>
            </a:r>
          </a:p>
        </p:txBody>
      </p:sp>
      <p:sp>
        <p:nvSpPr>
          <p:cNvPr name="TextBox 9" id="9"/>
          <p:cNvSpPr txBox="true"/>
          <p:nvPr/>
        </p:nvSpPr>
        <p:spPr>
          <a:xfrm rot="0">
            <a:off x="269651" y="2189796"/>
            <a:ext cx="13558380" cy="8099877"/>
          </a:xfrm>
          <a:prstGeom prst="rect">
            <a:avLst/>
          </a:prstGeom>
        </p:spPr>
        <p:txBody>
          <a:bodyPr anchor="t" rtlCol="false" tIns="0" lIns="0" bIns="0" rIns="0">
            <a:spAutoFit/>
          </a:bodyPr>
          <a:lstStyle/>
          <a:p>
            <a:pPr algn="ctr">
              <a:lnSpc>
                <a:spcPts val="8270"/>
              </a:lnSpc>
            </a:pPr>
          </a:p>
          <a:p>
            <a:pPr algn="just" marL="757216" indent="-378608" lvl="1">
              <a:lnSpc>
                <a:spcPts val="4910"/>
              </a:lnSpc>
              <a:buFont typeface="Arial"/>
              <a:buChar char="•"/>
            </a:pPr>
            <a:r>
              <a:rPr lang="en-US" b="true" sz="3507">
                <a:solidFill>
                  <a:srgbClr val="D7FDFF"/>
                </a:solidFill>
                <a:latin typeface="Alegreya Sans SC Bold"/>
                <a:ea typeface="Alegreya Sans SC Bold"/>
                <a:cs typeface="Alegreya Sans SC Bold"/>
                <a:sym typeface="Alegreya Sans SC Bold"/>
              </a:rPr>
              <a:t>Moving on to VLAN 20, </a:t>
            </a:r>
          </a:p>
          <a:p>
            <a:pPr algn="just" marL="757216" indent="-378608" lvl="1">
              <a:lnSpc>
                <a:spcPts val="4910"/>
              </a:lnSpc>
              <a:buFont typeface="Arial"/>
              <a:buChar char="•"/>
            </a:pPr>
            <a:r>
              <a:rPr lang="en-US" b="true" sz="3507">
                <a:solidFill>
                  <a:srgbClr val="D7FDFF"/>
                </a:solidFill>
                <a:latin typeface="Alegreya Sans SC Bold"/>
                <a:ea typeface="Alegreya Sans SC Bold"/>
                <a:cs typeface="Alegreya Sans SC Bold"/>
                <a:sym typeface="Alegreya Sans SC Bold"/>
              </a:rPr>
              <a:t>this VLAN is dedicated t</a:t>
            </a:r>
            <a:r>
              <a:rPr lang="en-US" b="true" sz="3507">
                <a:solidFill>
                  <a:srgbClr val="D7FDFF"/>
                </a:solidFill>
                <a:latin typeface="Alegreya Sans SC Bold"/>
                <a:ea typeface="Alegreya Sans SC Bold"/>
                <a:cs typeface="Alegreya Sans SC Bold"/>
                <a:sym typeface="Alegreya Sans SC Bold"/>
              </a:rPr>
              <a:t>o the IT department, with the subnet 192.168.2.0/24. </a:t>
            </a:r>
          </a:p>
          <a:p>
            <a:pPr algn="just" marL="757216" indent="-378608" lvl="1">
              <a:lnSpc>
                <a:spcPts val="4910"/>
              </a:lnSpc>
              <a:buFont typeface="Arial"/>
              <a:buChar char="•"/>
            </a:pPr>
            <a:r>
              <a:rPr lang="en-US" b="true" sz="3507">
                <a:solidFill>
                  <a:srgbClr val="D7FDFF"/>
                </a:solidFill>
                <a:latin typeface="Alegreya Sans SC Bold"/>
                <a:ea typeface="Alegreya Sans SC Bold"/>
                <a:cs typeface="Alegreya Sans SC Bold"/>
                <a:sym typeface="Alegreya Sans SC Bold"/>
              </a:rPr>
              <a:t>IT devices are given elevated permissions for configuration and management tasks.</a:t>
            </a:r>
          </a:p>
          <a:p>
            <a:pPr algn="just" marL="757216" indent="-378608" lvl="1">
              <a:lnSpc>
                <a:spcPts val="4910"/>
              </a:lnSpc>
              <a:buFont typeface="Arial"/>
              <a:buChar char="•"/>
            </a:pPr>
            <a:r>
              <a:rPr lang="en-US" b="true" sz="3507">
                <a:solidFill>
                  <a:srgbClr val="D7FDFF"/>
                </a:solidFill>
                <a:latin typeface="Alegreya Sans SC Bold"/>
                <a:ea typeface="Alegreya Sans SC Bold"/>
                <a:cs typeface="Alegreya Sans SC Bold"/>
                <a:sym typeface="Alegreya Sans SC Bold"/>
              </a:rPr>
              <a:t>We have implemented strong ACLs and strict firewall rules on VLAN 20.</a:t>
            </a:r>
          </a:p>
          <a:p>
            <a:pPr algn="just" marL="757216" indent="-378608" lvl="1">
              <a:lnSpc>
                <a:spcPts val="4910"/>
              </a:lnSpc>
              <a:spcBef>
                <a:spcPct val="0"/>
              </a:spcBef>
              <a:buFont typeface="Arial"/>
              <a:buChar char="•"/>
            </a:pPr>
            <a:r>
              <a:rPr lang="en-US" b="true" sz="3507">
                <a:solidFill>
                  <a:srgbClr val="D7FDFF"/>
                </a:solidFill>
                <a:latin typeface="Alegreya Sans SC Bold"/>
                <a:ea typeface="Alegreya Sans SC Bold"/>
                <a:cs typeface="Alegreya Sans SC Bold"/>
                <a:sym typeface="Alegreya Sans SC Bold"/>
              </a:rPr>
              <a:t> This is because IT often handles sensitive network configurations and system administration tasks, which require additional protection against both internal and external threats</a:t>
            </a:r>
          </a:p>
          <a:p>
            <a:pPr algn="ctr">
              <a:lnSpc>
                <a:spcPts val="6030"/>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a:extLst>
              <a:ext uri="{C183D7F6-B498-43B3-948B-1728B52AA6E4}">
                <adec:decorative xmlns:adec="http://schemas.microsoft.com/office/drawing/2017/decorative" val="1"/>
              </a:ext>
            </a:extLst>
          </p:cNvPr>
          <p:cNvSpPr/>
          <p:nvPr/>
        </p:nvSpPr>
        <p:spPr>
          <a:xfrm flipH="true" flipV="false" rot="-10800000">
            <a:off x="-767315" y="-135036"/>
            <a:ext cx="3274057" cy="4301455"/>
          </a:xfrm>
          <a:custGeom>
            <a:avLst/>
            <a:gdLst/>
            <a:ahLst/>
            <a:cxnLst/>
            <a:rect r="r" b="b" t="t" l="l"/>
            <a:pathLst>
              <a:path h="4301455" w="3274057">
                <a:moveTo>
                  <a:pt x="3274057" y="0"/>
                </a:moveTo>
                <a:lnTo>
                  <a:pt x="0" y="0"/>
                </a:lnTo>
                <a:lnTo>
                  <a:pt x="0" y="4301455"/>
                </a:lnTo>
                <a:lnTo>
                  <a:pt x="3274057" y="4301455"/>
                </a:lnTo>
                <a:lnTo>
                  <a:pt x="327405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a:extLst>
              <a:ext uri="{C183D7F6-B498-43B3-948B-1728B52AA6E4}">
                <adec:decorative xmlns:adec="http://schemas.microsoft.com/office/drawing/2017/decorative" val="1"/>
              </a:ext>
            </a:extLst>
          </p:cNvPr>
          <p:cNvSpPr/>
          <p:nvPr/>
        </p:nvSpPr>
        <p:spPr>
          <a:xfrm flipH="false" flipV="false" rot="0">
            <a:off x="0" y="6683267"/>
            <a:ext cx="18288000" cy="4164037"/>
          </a:xfrm>
          <a:custGeom>
            <a:avLst/>
            <a:gdLst/>
            <a:ahLst/>
            <a:cxnLst/>
            <a:rect r="r" b="b" t="t" l="l"/>
            <a:pathLst>
              <a:path h="4164037" w="18288000">
                <a:moveTo>
                  <a:pt x="0" y="0"/>
                </a:moveTo>
                <a:lnTo>
                  <a:pt x="18288000" y="0"/>
                </a:lnTo>
                <a:lnTo>
                  <a:pt x="18288000" y="4164037"/>
                </a:lnTo>
                <a:lnTo>
                  <a:pt x="0" y="41640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a:extLst>
              <a:ext uri="{C183D7F6-B498-43B3-948B-1728B52AA6E4}">
                <adec:decorative xmlns:adec="http://schemas.microsoft.com/office/drawing/2017/decorative" val="1"/>
              </a:ext>
            </a:extLst>
          </p:cNvPr>
          <p:cNvSpPr/>
          <p:nvPr/>
        </p:nvSpPr>
        <p:spPr>
          <a:xfrm flipH="false" flipV="true" rot="0">
            <a:off x="1222889" y="-387411"/>
            <a:ext cx="2567706" cy="3373451"/>
          </a:xfrm>
          <a:custGeom>
            <a:avLst/>
            <a:gdLst/>
            <a:ahLst/>
            <a:cxnLst/>
            <a:rect r="r" b="b" t="t" l="l"/>
            <a:pathLst>
              <a:path h="3373451" w="2567706">
                <a:moveTo>
                  <a:pt x="0" y="3373452"/>
                </a:moveTo>
                <a:lnTo>
                  <a:pt x="2567706" y="3373452"/>
                </a:lnTo>
                <a:lnTo>
                  <a:pt x="2567706" y="0"/>
                </a:lnTo>
                <a:lnTo>
                  <a:pt x="0" y="0"/>
                </a:lnTo>
                <a:lnTo>
                  <a:pt x="0" y="337345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a:extLst>
              <a:ext uri="{C183D7F6-B498-43B3-948B-1728B52AA6E4}">
                <adec:decorative xmlns:adec="http://schemas.microsoft.com/office/drawing/2017/decorative" val="1"/>
              </a:ext>
            </a:extLst>
          </p:cNvPr>
          <p:cNvSpPr/>
          <p:nvPr/>
        </p:nvSpPr>
        <p:spPr>
          <a:xfrm flipH="false" flipV="true" rot="-10800000">
            <a:off x="14786756" y="7403374"/>
            <a:ext cx="2582789" cy="3393268"/>
          </a:xfrm>
          <a:custGeom>
            <a:avLst/>
            <a:gdLst/>
            <a:ahLst/>
            <a:cxnLst/>
            <a:rect r="r" b="b" t="t" l="l"/>
            <a:pathLst>
              <a:path h="3393268" w="2582789">
                <a:moveTo>
                  <a:pt x="0" y="3393267"/>
                </a:moveTo>
                <a:lnTo>
                  <a:pt x="2582789" y="3393267"/>
                </a:lnTo>
                <a:lnTo>
                  <a:pt x="2582789" y="0"/>
                </a:lnTo>
                <a:lnTo>
                  <a:pt x="0" y="0"/>
                </a:lnTo>
                <a:lnTo>
                  <a:pt x="0" y="3393267"/>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a:extLst>
              <a:ext uri="{C183D7F6-B498-43B3-948B-1728B52AA6E4}">
                <adec:decorative xmlns:adec="http://schemas.microsoft.com/office/drawing/2017/decorative" val="1"/>
              </a:ext>
            </a:extLst>
          </p:cNvPr>
          <p:cNvSpPr/>
          <p:nvPr/>
        </p:nvSpPr>
        <p:spPr>
          <a:xfrm flipH="true" flipV="false" rot="0">
            <a:off x="16078150" y="6216062"/>
            <a:ext cx="3293290" cy="4326723"/>
          </a:xfrm>
          <a:custGeom>
            <a:avLst/>
            <a:gdLst/>
            <a:ahLst/>
            <a:cxnLst/>
            <a:rect r="r" b="b" t="t" l="l"/>
            <a:pathLst>
              <a:path h="4326723" w="3293290">
                <a:moveTo>
                  <a:pt x="3293290" y="0"/>
                </a:moveTo>
                <a:lnTo>
                  <a:pt x="0" y="0"/>
                </a:lnTo>
                <a:lnTo>
                  <a:pt x="0" y="4326722"/>
                </a:lnTo>
                <a:lnTo>
                  <a:pt x="3293290" y="4326722"/>
                </a:lnTo>
                <a:lnTo>
                  <a:pt x="329329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2855093" y="2398841"/>
            <a:ext cx="4174084" cy="6366445"/>
          </a:xfrm>
          <a:custGeom>
            <a:avLst/>
            <a:gdLst/>
            <a:ahLst/>
            <a:cxnLst/>
            <a:rect r="r" b="b" t="t" l="l"/>
            <a:pathLst>
              <a:path h="6366445" w="4174084">
                <a:moveTo>
                  <a:pt x="0" y="0"/>
                </a:moveTo>
                <a:lnTo>
                  <a:pt x="4174084" y="0"/>
                </a:lnTo>
                <a:lnTo>
                  <a:pt x="4174084" y="6366445"/>
                </a:lnTo>
                <a:lnTo>
                  <a:pt x="0" y="6366445"/>
                </a:lnTo>
                <a:lnTo>
                  <a:pt x="0" y="0"/>
                </a:lnTo>
                <a:close/>
              </a:path>
            </a:pathLst>
          </a:custGeom>
          <a:blipFill>
            <a:blip r:embed="rId6"/>
            <a:stretch>
              <a:fillRect l="-5807" t="-1753" r="-5807" b="0"/>
            </a:stretch>
          </a:blipFill>
        </p:spPr>
      </p:sp>
      <p:sp>
        <p:nvSpPr>
          <p:cNvPr name="TextBox 8" id="8"/>
          <p:cNvSpPr txBox="true"/>
          <p:nvPr/>
        </p:nvSpPr>
        <p:spPr>
          <a:xfrm rot="0">
            <a:off x="6428176" y="68783"/>
            <a:ext cx="5086350" cy="1403873"/>
          </a:xfrm>
          <a:prstGeom prst="rect">
            <a:avLst/>
          </a:prstGeom>
        </p:spPr>
        <p:txBody>
          <a:bodyPr anchor="t" rtlCol="false" tIns="0" lIns="0" bIns="0" rIns="0">
            <a:spAutoFit/>
          </a:bodyPr>
          <a:lstStyle/>
          <a:p>
            <a:pPr algn="ctr">
              <a:lnSpc>
                <a:spcPts val="10296"/>
              </a:lnSpc>
              <a:spcBef>
                <a:spcPct val="0"/>
              </a:spcBef>
            </a:pPr>
            <a:r>
              <a:rPr lang="en-US" b="true" sz="7354">
                <a:solidFill>
                  <a:srgbClr val="FFFFFF"/>
                </a:solidFill>
                <a:latin typeface="Alegreya Sans SC Bold"/>
                <a:ea typeface="Alegreya Sans SC Bold"/>
                <a:cs typeface="Alegreya Sans SC Bold"/>
                <a:sym typeface="Alegreya Sans SC Bold"/>
              </a:rPr>
              <a:t>VLAN 30 (HR)</a:t>
            </a:r>
          </a:p>
        </p:txBody>
      </p:sp>
      <p:sp>
        <p:nvSpPr>
          <p:cNvPr name="TextBox 9" id="9"/>
          <p:cNvSpPr txBox="true"/>
          <p:nvPr/>
        </p:nvSpPr>
        <p:spPr>
          <a:xfrm rot="0">
            <a:off x="0" y="3667947"/>
            <a:ext cx="9408589" cy="4837699"/>
          </a:xfrm>
          <a:prstGeom prst="rect">
            <a:avLst/>
          </a:prstGeom>
        </p:spPr>
        <p:txBody>
          <a:bodyPr anchor="t" rtlCol="false" tIns="0" lIns="0" bIns="0" rIns="0">
            <a:spAutoFit/>
          </a:bodyPr>
          <a:lstStyle/>
          <a:p>
            <a:pPr algn="l" marL="656204" indent="-328102" lvl="1">
              <a:lnSpc>
                <a:spcPts val="4255"/>
              </a:lnSpc>
              <a:buFont typeface="Arial"/>
              <a:buChar char="•"/>
            </a:pPr>
            <a:r>
              <a:rPr lang="en-US" b="true" sz="3039">
                <a:solidFill>
                  <a:srgbClr val="FFFFFF"/>
                </a:solidFill>
                <a:latin typeface="Alegreya Sans SC Bold"/>
                <a:ea typeface="Alegreya Sans SC Bold"/>
                <a:cs typeface="Alegreya Sans SC Bold"/>
                <a:sym typeface="Alegreya Sans SC Bold"/>
              </a:rPr>
              <a:t>The HR department is isolated within VLAN 50, which uses the subnet 192.168.3.0/24.</a:t>
            </a:r>
          </a:p>
          <a:p>
            <a:pPr algn="l" marL="656204" indent="-328102" lvl="1">
              <a:lnSpc>
                <a:spcPts val="4255"/>
              </a:lnSpc>
              <a:buFont typeface="Arial"/>
              <a:buChar char="•"/>
            </a:pPr>
            <a:r>
              <a:rPr lang="en-US" b="true" sz="3039">
                <a:solidFill>
                  <a:srgbClr val="FFFFFF"/>
                </a:solidFill>
                <a:latin typeface="Alegreya Sans SC Bold"/>
                <a:ea typeface="Alegreya Sans SC Bold"/>
                <a:cs typeface="Alegreya Sans SC Bold"/>
                <a:sym typeface="Alegreya Sans SC Bold"/>
              </a:rPr>
              <a:t> This separation is crucial for maintaining the privacy of employee records and internal communications.</a:t>
            </a:r>
          </a:p>
          <a:p>
            <a:pPr algn="l" marL="656204" indent="-328102" lvl="1">
              <a:lnSpc>
                <a:spcPts val="4255"/>
              </a:lnSpc>
              <a:buFont typeface="Arial"/>
              <a:buChar char="•"/>
            </a:pPr>
            <a:r>
              <a:rPr lang="en-US" b="true" sz="3039">
                <a:solidFill>
                  <a:srgbClr val="FFFFFF"/>
                </a:solidFill>
                <a:latin typeface="Alegreya Sans SC Bold"/>
                <a:ea typeface="Alegreya Sans SC Bold"/>
                <a:cs typeface="Alegreya Sans SC Bold"/>
                <a:sym typeface="Alegreya Sans SC Bold"/>
              </a:rPr>
              <a:t>Strict ACLs are enforced to prevent unauthorized access to HR files, ensuring that sensitive information remains confidential and secure</a:t>
            </a:r>
          </a:p>
          <a:p>
            <a:pPr algn="ctr">
              <a:lnSpc>
                <a:spcPts val="425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DAGnViD5h5A</dc:identifier>
  <dcterms:modified xsi:type="dcterms:W3CDTF">2011-08-01T06:04:30Z</dcterms:modified>
  <cp:revision>1</cp:revision>
  <dc:title>▪︎ Mohamed khaled ▪︎ Ahmaed Refat ▪︎ hla ▪︎ Aaron Loeb</dc:title>
</cp:coreProperties>
</file>